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6" r:id="rId3"/>
    <p:sldId id="357" r:id="rId4"/>
    <p:sldId id="358" r:id="rId5"/>
    <p:sldId id="359" r:id="rId6"/>
    <p:sldId id="360" r:id="rId7"/>
    <p:sldId id="361" r:id="rId8"/>
    <p:sldId id="362" r:id="rId9"/>
    <p:sldId id="363" r:id="rId10"/>
    <p:sldId id="364" r:id="rId11"/>
    <p:sldId id="365" r:id="rId12"/>
    <p:sldId id="366" r:id="rId13"/>
    <p:sldId id="367" r:id="rId14"/>
    <p:sldId id="348" r:id="rId15"/>
    <p:sldId id="349" r:id="rId16"/>
    <p:sldId id="350" r:id="rId17"/>
    <p:sldId id="351" r:id="rId18"/>
    <p:sldId id="352" r:id="rId19"/>
    <p:sldId id="353" r:id="rId20"/>
    <p:sldId id="354" r:id="rId21"/>
    <p:sldId id="355" r:id="rId22"/>
    <p:sldId id="257" r:id="rId23"/>
    <p:sldId id="258" r:id="rId24"/>
    <p:sldId id="259" r:id="rId25"/>
    <p:sldId id="260" r:id="rId26"/>
    <p:sldId id="325"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326"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6310" autoAdjust="0"/>
  </p:normalViewPr>
  <p:slideViewPr>
    <p:cSldViewPr>
      <p:cViewPr varScale="1">
        <p:scale>
          <a:sx n="70" d="100"/>
          <a:sy n="70" d="100"/>
        </p:scale>
        <p:origin x="1176"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1/16/2023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1/16/2023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1/16/2023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1/16/2023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1/16/2023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1/16/2023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1/16/2023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1/16/2023</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1/16/2023</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1/16/2023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1/16/2023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1/16/2023</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smtClean="0"/>
              <a:t>Introduction to Computer Simulation of Physical Systems</a:t>
            </a:r>
            <a:br>
              <a:rPr lang="en-US" dirty="0" smtClean="0"/>
            </a:br>
            <a:r>
              <a:rPr lang="en-US" dirty="0" smtClean="0"/>
              <a:t>(Lecture 2)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Another example of a single Harmonic oscillator will be shown in the next page.</a:t>
            </a:r>
          </a:p>
          <a:p>
            <a:r>
              <a:rPr lang="en-US" dirty="0" smtClean="0"/>
              <a:t>This example solves a very simple harmonic oscillator problem: </a:t>
            </a:r>
          </a:p>
          <a:p>
            <a:r>
              <a:rPr lang="en-US" dirty="0"/>
              <a:t>d</a:t>
            </a:r>
            <a:r>
              <a:rPr lang="en-US" dirty="0" smtClean="0"/>
              <a:t>x/</a:t>
            </a:r>
            <a:r>
              <a:rPr lang="en-US" dirty="0" err="1" smtClean="0"/>
              <a:t>dt</a:t>
            </a:r>
            <a:r>
              <a:rPr lang="en-US" dirty="0" smtClean="0"/>
              <a:t> =v, </a:t>
            </a:r>
          </a:p>
          <a:p>
            <a:r>
              <a:rPr lang="en-US" dirty="0" smtClean="0"/>
              <a:t>dv/</a:t>
            </a:r>
            <a:r>
              <a:rPr lang="en-US" dirty="0" err="1" smtClean="0"/>
              <a:t>dt</a:t>
            </a:r>
            <a:r>
              <a:rPr lang="en-US" dirty="0" smtClean="0"/>
              <a:t> = -</a:t>
            </a:r>
            <a:r>
              <a:rPr lang="en-US" dirty="0" err="1" smtClean="0"/>
              <a:t>kx</a:t>
            </a:r>
            <a:r>
              <a:rPr lang="en-US" dirty="0" smtClean="0"/>
              <a:t> /m </a:t>
            </a:r>
            <a:endParaRPr lang="en-US" dirty="0"/>
          </a:p>
        </p:txBody>
      </p:sp>
    </p:spTree>
    <p:extLst>
      <p:ext uri="{BB962C8B-B14F-4D97-AF65-F5344CB8AC3E}">
        <p14:creationId xmlns:p14="http://schemas.microsoft.com/office/powerpoint/2010/main" val="364415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8901" r="10981" b="34565"/>
          <a:stretch/>
        </p:blipFill>
        <p:spPr bwMode="auto">
          <a:xfrm>
            <a:off x="498764" y="836712"/>
            <a:ext cx="8645236" cy="47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76" t="19301" r="19407" b="14338"/>
          <a:stretch/>
        </p:blipFill>
        <p:spPr bwMode="auto">
          <a:xfrm>
            <a:off x="323528" y="1310915"/>
            <a:ext cx="7691717" cy="485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827584" y="6165304"/>
            <a:ext cx="8136904" cy="646331"/>
          </a:xfrm>
          <a:prstGeom prst="rect">
            <a:avLst/>
          </a:prstGeom>
        </p:spPr>
        <p:txBody>
          <a:bodyPr wrap="square">
            <a:spAutoFit/>
          </a:bodyPr>
          <a:lstStyle/>
          <a:p>
            <a:r>
              <a:rPr lang="en-US" dirty="0"/>
              <a:t>Explain how the implementation of the Euler algorithm in the step method of class SHO </a:t>
            </a:r>
            <a:r>
              <a:rPr lang="en-US" dirty="0" smtClean="0"/>
              <a:t>differs from </a:t>
            </a:r>
            <a:r>
              <a:rPr lang="en-US" dirty="0"/>
              <a:t>what we did previously.</a:t>
            </a:r>
          </a:p>
        </p:txBody>
      </p:sp>
    </p:spTree>
    <p:extLst>
      <p:ext uri="{BB962C8B-B14F-4D97-AF65-F5344CB8AC3E}">
        <p14:creationId xmlns:p14="http://schemas.microsoft.com/office/powerpoint/2010/main" val="221298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i="1" dirty="0"/>
              <a:t>static </a:t>
            </a:r>
            <a:r>
              <a:rPr lang="en-US" dirty="0"/>
              <a:t>methods can be used directly without first creating an object. </a:t>
            </a:r>
            <a:endParaRPr lang="en-US" dirty="0" smtClean="0"/>
          </a:p>
          <a:p>
            <a:r>
              <a:rPr lang="en-US" dirty="0" smtClean="0"/>
              <a:t>A class that </a:t>
            </a:r>
            <a:r>
              <a:rPr lang="en-US" dirty="0"/>
              <a:t>is included in the core Java distribution and that we will use often is the Math </a:t>
            </a:r>
            <a:r>
              <a:rPr lang="en-US" dirty="0" smtClean="0"/>
              <a:t>class</a:t>
            </a:r>
          </a:p>
          <a:p>
            <a:pPr lvl="1"/>
            <a:r>
              <a:rPr lang="en-US" dirty="0" smtClean="0"/>
              <a:t> which provides </a:t>
            </a:r>
            <a:r>
              <a:rPr lang="en-US" dirty="0"/>
              <a:t>many common mathematical methods, including trigonometric, logarithmic, </a:t>
            </a:r>
            <a:r>
              <a:rPr lang="en-US" dirty="0" smtClean="0"/>
              <a:t>exponential, and </a:t>
            </a:r>
            <a:r>
              <a:rPr lang="en-US" dirty="0"/>
              <a:t>rounding operations, and predefined constants. </a:t>
            </a:r>
            <a:endParaRPr lang="en-US" dirty="0" smtClean="0"/>
          </a:p>
          <a:p>
            <a:pPr lvl="1"/>
            <a:r>
              <a:rPr lang="en-US" dirty="0" smtClean="0"/>
              <a:t>Some </a:t>
            </a:r>
            <a:r>
              <a:rPr lang="en-US" dirty="0"/>
              <a:t>examples of the use of the Math </a:t>
            </a:r>
            <a:r>
              <a:rPr lang="en-US" dirty="0" smtClean="0"/>
              <a:t>class include</a:t>
            </a:r>
            <a:r>
              <a:rPr lang="en-US" dirty="0"/>
              <a:t>:</a:t>
            </a:r>
          </a:p>
        </p:txBody>
      </p:sp>
    </p:spTree>
    <p:extLst>
      <p:ext uri="{BB962C8B-B14F-4D97-AF65-F5344CB8AC3E}">
        <p14:creationId xmlns:p14="http://schemas.microsoft.com/office/powerpoint/2010/main" val="254313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95" t="24810" r="19021" b="59849"/>
          <a:stretch/>
        </p:blipFill>
        <p:spPr bwMode="auto">
          <a:xfrm>
            <a:off x="467544" y="1253835"/>
            <a:ext cx="7661564" cy="112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5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Inheritance</a:t>
            </a:r>
            <a:endParaRPr lang="en-US" dirty="0"/>
          </a:p>
        </p:txBody>
      </p:sp>
      <p:sp>
        <p:nvSpPr>
          <p:cNvPr id="3" name="内容占位符 2"/>
          <p:cNvSpPr>
            <a:spLocks noGrp="1"/>
          </p:cNvSpPr>
          <p:nvPr>
            <p:ph idx="1"/>
          </p:nvPr>
        </p:nvSpPr>
        <p:spPr/>
        <p:txBody>
          <a:bodyPr>
            <a:normAutofit/>
          </a:bodyPr>
          <a:lstStyle/>
          <a:p>
            <a:r>
              <a:rPr lang="en-US" dirty="0"/>
              <a:t>The falling ball and the simple harmonic oscillator have important features in common</a:t>
            </a:r>
            <a:r>
              <a:rPr lang="en-US" dirty="0" smtClean="0"/>
              <a:t>.</a:t>
            </a:r>
          </a:p>
          <a:p>
            <a:r>
              <a:rPr lang="en-US" dirty="0" smtClean="0"/>
              <a:t>Both are models </a:t>
            </a:r>
            <a:r>
              <a:rPr lang="en-US" dirty="0"/>
              <a:t>of physical </a:t>
            </a:r>
            <a:r>
              <a:rPr lang="en-US" dirty="0" smtClean="0"/>
              <a:t>systems</a:t>
            </a:r>
          </a:p>
          <a:p>
            <a:pPr lvl="1"/>
            <a:r>
              <a:rPr lang="en-US" dirty="0" smtClean="0"/>
              <a:t>all </a:t>
            </a:r>
            <a:r>
              <a:rPr lang="en-US" dirty="0"/>
              <a:t>its mass were </a:t>
            </a:r>
            <a:r>
              <a:rPr lang="en-US" dirty="0" smtClean="0"/>
              <a:t>concentrated at </a:t>
            </a:r>
            <a:r>
              <a:rPr lang="en-US" dirty="0"/>
              <a:t>a single point. </a:t>
            </a:r>
            <a:endParaRPr lang="en-US" dirty="0" smtClean="0"/>
          </a:p>
          <a:p>
            <a:pPr lvl="1"/>
            <a:r>
              <a:rPr lang="en-US" dirty="0" smtClean="0"/>
              <a:t>Writing </a:t>
            </a:r>
            <a:r>
              <a:rPr lang="en-US" dirty="0"/>
              <a:t>two separate classes by cutting and pasting is straightforward </a:t>
            </a:r>
            <a:r>
              <a:rPr lang="en-US" dirty="0" smtClean="0"/>
              <a:t>and reasonable </a:t>
            </a:r>
            <a:r>
              <a:rPr lang="en-US" dirty="0"/>
              <a:t>because the programs are small and easy to understand. </a:t>
            </a:r>
            <a:endParaRPr lang="en-US" dirty="0" smtClean="0"/>
          </a:p>
          <a:p>
            <a:pPr lvl="1"/>
            <a:r>
              <a:rPr lang="en-US" dirty="0" smtClean="0"/>
              <a:t>But </a:t>
            </a:r>
            <a:r>
              <a:rPr lang="en-US" dirty="0"/>
              <a:t>this approach fails </a:t>
            </a:r>
            <a:r>
              <a:rPr lang="en-US" dirty="0" smtClean="0"/>
              <a:t>when the </a:t>
            </a:r>
            <a:r>
              <a:rPr lang="en-US" dirty="0"/>
              <a:t>code becomes more complex. </a:t>
            </a:r>
          </a:p>
        </p:txBody>
      </p:sp>
    </p:spTree>
    <p:extLst>
      <p:ext uri="{BB962C8B-B14F-4D97-AF65-F5344CB8AC3E}">
        <p14:creationId xmlns:p14="http://schemas.microsoft.com/office/powerpoint/2010/main" val="220087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example, suppose that you wish to simulate a model of </a:t>
            </a:r>
            <a:r>
              <a:rPr lang="en-US" dirty="0" smtClean="0"/>
              <a:t>a liquid </a:t>
            </a:r>
            <a:r>
              <a:rPr lang="en-US" dirty="0"/>
              <a:t>consisting of particles that interact with one another according to some specified force law.</a:t>
            </a:r>
          </a:p>
          <a:p>
            <a:r>
              <a:rPr lang="en-US" dirty="0"/>
              <a:t>Because such simulations are now </a:t>
            </a:r>
            <a:r>
              <a:rPr lang="en-US" dirty="0" smtClean="0"/>
              <a:t>standard, </a:t>
            </a:r>
            <a:r>
              <a:rPr lang="en-US" dirty="0"/>
              <a:t>efficient code for such simulations </a:t>
            </a:r>
            <a:r>
              <a:rPr lang="en-US" dirty="0" smtClean="0"/>
              <a:t>is available</a:t>
            </a:r>
            <a:r>
              <a:rPr lang="en-US" dirty="0"/>
              <a:t>. </a:t>
            </a:r>
            <a:endParaRPr lang="en-US" dirty="0" smtClean="0"/>
          </a:p>
          <a:p>
            <a:r>
              <a:rPr lang="en-US" dirty="0" smtClean="0"/>
              <a:t>In </a:t>
            </a:r>
            <a:r>
              <a:rPr lang="en-US" dirty="0"/>
              <a:t>principle, it would be desirable to use an already written program, assuming that </a:t>
            </a:r>
            <a:r>
              <a:rPr lang="en-US" dirty="0" smtClean="0"/>
              <a:t>you understood </a:t>
            </a:r>
            <a:r>
              <a:rPr lang="en-US" dirty="0"/>
              <a:t>the nature of such simulations. </a:t>
            </a:r>
            <a:endParaRPr lang="en-US" dirty="0" smtClean="0"/>
          </a:p>
          <a:p>
            <a:endParaRPr lang="en-US" dirty="0"/>
          </a:p>
        </p:txBody>
      </p:sp>
    </p:spTree>
    <p:extLst>
      <p:ext uri="{BB962C8B-B14F-4D97-AF65-F5344CB8AC3E}">
        <p14:creationId xmlns:p14="http://schemas.microsoft.com/office/powerpoint/2010/main" val="3656269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However, in practice, using someone else’s program can require much effort if the code is not organized properly. </a:t>
            </a:r>
          </a:p>
          <a:p>
            <a:r>
              <a:rPr lang="en-US" dirty="0"/>
              <a:t>Fortunately, this situation is changing as more programmers learn object oriented techniques, and write their programs so that they can be used by others without needing to know the details of the implementation.</a:t>
            </a:r>
          </a:p>
          <a:p>
            <a:endParaRPr lang="en-US" dirty="0"/>
          </a:p>
        </p:txBody>
      </p:sp>
    </p:spTree>
    <p:extLst>
      <p:ext uri="{BB962C8B-B14F-4D97-AF65-F5344CB8AC3E}">
        <p14:creationId xmlns:p14="http://schemas.microsoft.com/office/powerpoint/2010/main" val="62843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suppose that you decided to modify an already existing program by changing </a:t>
            </a:r>
            <a:r>
              <a:rPr lang="en-US" dirty="0" smtClean="0"/>
              <a:t>to a </a:t>
            </a:r>
            <a:r>
              <a:rPr lang="en-US" dirty="0"/>
              <a:t>different force law. </a:t>
            </a:r>
            <a:endParaRPr lang="en-US" dirty="0" smtClean="0"/>
          </a:p>
          <a:p>
            <a:r>
              <a:rPr lang="en-US" dirty="0" smtClean="0"/>
              <a:t>You </a:t>
            </a:r>
            <a:r>
              <a:rPr lang="en-US" dirty="0"/>
              <a:t>change the code and save it under a new name. </a:t>
            </a:r>
            <a:endParaRPr lang="en-US" dirty="0" smtClean="0"/>
          </a:p>
          <a:p>
            <a:r>
              <a:rPr lang="en-US" dirty="0" smtClean="0"/>
              <a:t>Later </a:t>
            </a:r>
            <a:r>
              <a:rPr lang="en-US" dirty="0"/>
              <a:t>you discover </a:t>
            </a:r>
            <a:r>
              <a:rPr lang="en-US" dirty="0" smtClean="0"/>
              <a:t>that you </a:t>
            </a:r>
            <a:r>
              <a:rPr lang="en-US" dirty="0"/>
              <a:t>need a different numerical algorithm to advance the particles’ positions and velocities. </a:t>
            </a:r>
            <a:endParaRPr lang="en-US" dirty="0" smtClean="0"/>
          </a:p>
          <a:p>
            <a:r>
              <a:rPr lang="en-US" dirty="0" smtClean="0"/>
              <a:t>You</a:t>
            </a:r>
            <a:r>
              <a:rPr lang="en-US" dirty="0"/>
              <a:t> </a:t>
            </a:r>
            <a:r>
              <a:rPr lang="en-US" dirty="0" smtClean="0"/>
              <a:t>again </a:t>
            </a:r>
            <a:r>
              <a:rPr lang="en-US" dirty="0"/>
              <a:t>change the code and save the file under yet another name. </a:t>
            </a:r>
            <a:endParaRPr lang="en-US" dirty="0" smtClean="0"/>
          </a:p>
        </p:txBody>
      </p:sp>
    </p:spTree>
    <p:extLst>
      <p:ext uri="{BB962C8B-B14F-4D97-AF65-F5344CB8AC3E}">
        <p14:creationId xmlns:p14="http://schemas.microsoft.com/office/powerpoint/2010/main" val="110552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At the same time the original author discovers a bug in the initialization method and changes her code. </a:t>
            </a:r>
            <a:endParaRPr lang="en-US" dirty="0" smtClean="0"/>
          </a:p>
          <a:p>
            <a:r>
              <a:rPr lang="en-US" dirty="0" smtClean="0"/>
              <a:t>Your </a:t>
            </a:r>
            <a:r>
              <a:rPr lang="en-US" dirty="0"/>
              <a:t>code is now </a:t>
            </a:r>
            <a:r>
              <a:rPr lang="en-US" dirty="0" smtClean="0"/>
              <a:t>out of </a:t>
            </a:r>
            <a:r>
              <a:rPr lang="en-US" dirty="0"/>
              <a:t>date because it does not contain the bug fix. </a:t>
            </a:r>
            <a:endParaRPr lang="en-US" dirty="0" smtClean="0"/>
          </a:p>
          <a:p>
            <a:r>
              <a:rPr lang="en-US" dirty="0" smtClean="0"/>
              <a:t>Although </a:t>
            </a:r>
            <a:r>
              <a:rPr lang="en-US" dirty="0"/>
              <a:t>strict documentation and </a:t>
            </a:r>
            <a:r>
              <a:rPr lang="en-US" dirty="0" smtClean="0"/>
              <a:t>programming standards </a:t>
            </a:r>
            <a:r>
              <a:rPr lang="en-US" dirty="0"/>
              <a:t>can minimize these types of difficulties, a better approach is to use object </a:t>
            </a:r>
            <a:r>
              <a:rPr lang="en-US" dirty="0" smtClean="0"/>
              <a:t>oriented features </a:t>
            </a:r>
            <a:r>
              <a:rPr lang="en-US" dirty="0"/>
              <a:t>such as </a:t>
            </a:r>
            <a:r>
              <a:rPr lang="en-US" i="1" dirty="0"/>
              <a:t>inheritance</a:t>
            </a:r>
            <a:r>
              <a:rPr lang="en-US" dirty="0"/>
              <a:t>. </a:t>
            </a:r>
            <a:endParaRPr lang="en-US" dirty="0" smtClean="0"/>
          </a:p>
          <a:p>
            <a:r>
              <a:rPr lang="en-US" dirty="0" smtClean="0"/>
              <a:t>Inheritance </a:t>
            </a:r>
            <a:r>
              <a:rPr lang="en-US" dirty="0"/>
              <a:t>avoids duplication of code and makes it easier to </a:t>
            </a:r>
            <a:r>
              <a:rPr lang="en-US" dirty="0" smtClean="0"/>
              <a:t>debug a </a:t>
            </a:r>
            <a:r>
              <a:rPr lang="en-US" dirty="0"/>
              <a:t>number of classes without needing to change each class separately.</a:t>
            </a:r>
          </a:p>
          <a:p>
            <a:endParaRPr lang="en-US" dirty="0"/>
          </a:p>
        </p:txBody>
      </p:sp>
    </p:spTree>
    <p:extLst>
      <p:ext uri="{BB962C8B-B14F-4D97-AF65-F5344CB8AC3E}">
        <p14:creationId xmlns:p14="http://schemas.microsoft.com/office/powerpoint/2010/main" val="1650462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16139" y="2060848"/>
            <a:ext cx="8229600" cy="4525963"/>
          </a:xfrm>
        </p:spPr>
        <p:txBody>
          <a:bodyPr>
            <a:normAutofit fontScale="70000" lnSpcReduction="20000"/>
          </a:bodyPr>
          <a:lstStyle/>
          <a:p>
            <a:endParaRPr lang="en-US" dirty="0" smtClean="0"/>
          </a:p>
          <a:p>
            <a:endParaRPr lang="en-US" dirty="0"/>
          </a:p>
          <a:p>
            <a:endParaRPr lang="en-US" dirty="0" smtClean="0"/>
          </a:p>
          <a:p>
            <a:endParaRPr lang="en-US" dirty="0"/>
          </a:p>
          <a:p>
            <a:r>
              <a:rPr lang="en-US" dirty="0" smtClean="0"/>
              <a:t>The </a:t>
            </a:r>
            <a:r>
              <a:rPr lang="en-US" dirty="0"/>
              <a:t>abstract keyword :</a:t>
            </a:r>
            <a:r>
              <a:rPr lang="en-US" dirty="0" smtClean="0"/>
              <a:t> </a:t>
            </a:r>
            <a:r>
              <a:rPr lang="en-US" dirty="0"/>
              <a:t>define the Particle class without knowing how the </a:t>
            </a:r>
            <a:r>
              <a:rPr lang="en-US" dirty="0" smtClean="0"/>
              <a:t>step, </a:t>
            </a:r>
            <a:r>
              <a:rPr lang="en-US" dirty="0" err="1" smtClean="0"/>
              <a:t>analyticPosition</a:t>
            </a:r>
            <a:r>
              <a:rPr lang="en-US" dirty="0"/>
              <a:t>, and </a:t>
            </a:r>
            <a:r>
              <a:rPr lang="en-US" dirty="0" err="1"/>
              <a:t>analyticVelocity</a:t>
            </a:r>
            <a:r>
              <a:rPr lang="en-US" dirty="0"/>
              <a:t> methods will be implemented. </a:t>
            </a:r>
            <a:endParaRPr lang="en-US" dirty="0" smtClean="0"/>
          </a:p>
          <a:p>
            <a:r>
              <a:rPr lang="en-US" dirty="0" smtClean="0"/>
              <a:t>Abstract </a:t>
            </a:r>
            <a:r>
              <a:rPr lang="en-US" dirty="0"/>
              <a:t>classes </a:t>
            </a:r>
            <a:r>
              <a:rPr lang="en-US" dirty="0" smtClean="0"/>
              <a:t>are useful </a:t>
            </a:r>
            <a:r>
              <a:rPr lang="en-US" dirty="0"/>
              <a:t>in part because they serve as templates for other classes. </a:t>
            </a:r>
            <a:endParaRPr lang="en-US" dirty="0" smtClean="0"/>
          </a:p>
          <a:p>
            <a:r>
              <a:rPr lang="en-US" dirty="0" smtClean="0"/>
              <a:t>The </a:t>
            </a:r>
            <a:r>
              <a:rPr lang="en-US" dirty="0"/>
              <a:t>abstract class contains </a:t>
            </a:r>
            <a:r>
              <a:rPr lang="en-US" dirty="0" smtClean="0"/>
              <a:t>some but </a:t>
            </a:r>
            <a:r>
              <a:rPr lang="en-US" dirty="0"/>
              <a:t>not all of what a user will need. </a:t>
            </a:r>
            <a:endParaRPr lang="en-US" dirty="0" smtClean="0"/>
          </a:p>
          <a:p>
            <a:r>
              <a:rPr lang="en-US" dirty="0" smtClean="0"/>
              <a:t>By </a:t>
            </a:r>
            <a:r>
              <a:rPr lang="en-US" dirty="0"/>
              <a:t>making the class abstract, we must express the </a:t>
            </a:r>
            <a:r>
              <a:rPr lang="en-US" dirty="0" smtClean="0"/>
              <a:t>abstract idea </a:t>
            </a:r>
            <a:r>
              <a:rPr lang="en-US" dirty="0"/>
              <a:t>of “particle” explicitly and customize the abstract class to our needs.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1" t="39962" r="19287" b="17279"/>
          <a:stretch/>
        </p:blipFill>
        <p:spPr bwMode="auto">
          <a:xfrm>
            <a:off x="755576" y="116632"/>
            <a:ext cx="7550727" cy="312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76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r>
              <a:rPr lang="en-US" dirty="0" smtClean="0"/>
              <a:t>One common error:</a:t>
            </a:r>
          </a:p>
          <a:p>
            <a:endParaRPr lang="en-US" dirty="0"/>
          </a:p>
          <a:p>
            <a:endParaRPr lang="en-US" dirty="0" smtClean="0"/>
          </a:p>
          <a:p>
            <a:r>
              <a:rPr lang="en-US" dirty="0" smtClean="0"/>
              <a:t>For loop, while loop, do while loop.</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6440" r="16092" b="28977"/>
          <a:stretch/>
        </p:blipFill>
        <p:spPr bwMode="auto">
          <a:xfrm>
            <a:off x="683568" y="2319535"/>
            <a:ext cx="7980218" cy="106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4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By using inheritance we now </a:t>
            </a:r>
            <a:r>
              <a:rPr lang="en-US" i="1" dirty="0"/>
              <a:t>extend </a:t>
            </a:r>
            <a:r>
              <a:rPr lang="en-US" dirty="0"/>
              <a:t>the Particle class (the superclass) to another </a:t>
            </a:r>
            <a:r>
              <a:rPr lang="en-US" dirty="0" smtClean="0"/>
              <a:t>class (the </a:t>
            </a:r>
            <a:r>
              <a:rPr lang="en-US" dirty="0"/>
              <a:t>subclass). </a:t>
            </a:r>
            <a:endParaRPr lang="en-US" dirty="0" smtClean="0"/>
          </a:p>
          <a:p>
            <a:r>
              <a:rPr lang="en-US" dirty="0" smtClean="0"/>
              <a:t>The </a:t>
            </a:r>
            <a:r>
              <a:rPr lang="en-US" dirty="0" err="1"/>
              <a:t>FallingParticle</a:t>
            </a:r>
            <a:r>
              <a:rPr lang="en-US" dirty="0"/>
              <a:t> class </a:t>
            </a:r>
            <a:r>
              <a:rPr lang="en-US" dirty="0" smtClean="0"/>
              <a:t>implements </a:t>
            </a:r>
            <a:r>
              <a:rPr lang="en-US" dirty="0"/>
              <a:t>the three </a:t>
            </a:r>
            <a:r>
              <a:rPr lang="en-US" dirty="0" smtClean="0"/>
              <a:t>abstract methods</a:t>
            </a:r>
            <a:r>
              <a:rPr lang="en-US" dirty="0"/>
              <a:t>. </a:t>
            </a:r>
            <a:endParaRPr lang="en-US" dirty="0" smtClean="0"/>
          </a:p>
          <a:p>
            <a:r>
              <a:rPr lang="en-US" dirty="0" smtClean="0"/>
              <a:t>Note </a:t>
            </a:r>
            <a:r>
              <a:rPr lang="en-US" dirty="0"/>
              <a:t>the use of the keyword extends. </a:t>
            </a:r>
            <a:endParaRPr lang="en-US" dirty="0" smtClean="0"/>
          </a:p>
          <a:p>
            <a:r>
              <a:rPr lang="en-US" dirty="0" smtClean="0"/>
              <a:t>We </a:t>
            </a:r>
            <a:r>
              <a:rPr lang="en-US" dirty="0"/>
              <a:t>also have used a constructor with the </a:t>
            </a:r>
            <a:r>
              <a:rPr lang="en-US" dirty="0" smtClean="0"/>
              <a:t>initial position </a:t>
            </a:r>
            <a:r>
              <a:rPr lang="en-US" dirty="0"/>
              <a:t>and velocity as arguments.</a:t>
            </a:r>
          </a:p>
        </p:txBody>
      </p:sp>
    </p:spTree>
    <p:extLst>
      <p:ext uri="{BB962C8B-B14F-4D97-AF65-F5344CB8AC3E}">
        <p14:creationId xmlns:p14="http://schemas.microsoft.com/office/powerpoint/2010/main" val="1994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57" t="32577" r="13747" b="18381"/>
          <a:stretch/>
        </p:blipFill>
        <p:spPr bwMode="auto">
          <a:xfrm>
            <a:off x="387927" y="-18220"/>
            <a:ext cx="8756073" cy="358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06" t="59375" r="17961" b="9007"/>
          <a:stretch/>
        </p:blipFill>
        <p:spPr bwMode="auto">
          <a:xfrm>
            <a:off x="827584" y="3501008"/>
            <a:ext cx="7758953" cy="231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42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Random Processes</a:t>
            </a:r>
            <a:endParaRPr lang="en-US" dirty="0"/>
          </a:p>
        </p:txBody>
      </p:sp>
      <p:sp>
        <p:nvSpPr>
          <p:cNvPr id="3" name="内容占位符 2"/>
          <p:cNvSpPr>
            <a:spLocks noGrp="1"/>
          </p:cNvSpPr>
          <p:nvPr>
            <p:ph idx="1"/>
          </p:nvPr>
        </p:nvSpPr>
        <p:spPr/>
        <p:txBody>
          <a:bodyPr/>
          <a:lstStyle/>
          <a:p>
            <a:r>
              <a:rPr lang="en-US" dirty="0"/>
              <a:t>random walks on a </a:t>
            </a:r>
            <a:r>
              <a:rPr lang="en-US" dirty="0" smtClean="0"/>
              <a:t>lattice</a:t>
            </a:r>
          </a:p>
          <a:p>
            <a:r>
              <a:rPr lang="en-US" dirty="0" smtClean="0"/>
              <a:t>The generation of </a:t>
            </a:r>
            <a:r>
              <a:rPr lang="en-US" dirty="0"/>
              <a:t>random number </a:t>
            </a:r>
            <a:r>
              <a:rPr lang="en-US" dirty="0" smtClean="0"/>
              <a:t>sequences</a:t>
            </a:r>
          </a:p>
          <a:p>
            <a:pPr lvl="1"/>
            <a:r>
              <a:rPr lang="en-US" dirty="0" smtClean="0"/>
              <a:t>Question: the verification of randomness is a finite or infinite process?</a:t>
            </a:r>
            <a:endParaRPr lang="en-US" dirty="0"/>
          </a:p>
        </p:txBody>
      </p:sp>
    </p:spTree>
    <p:extLst>
      <p:ext uri="{BB962C8B-B14F-4D97-AF65-F5344CB8AC3E}">
        <p14:creationId xmlns:p14="http://schemas.microsoft.com/office/powerpoint/2010/main" val="2394831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Order to Disorder</a:t>
            </a:r>
            <a:endParaRPr lang="en-US" dirty="0"/>
          </a:p>
        </p:txBody>
      </p:sp>
      <p:sp>
        <p:nvSpPr>
          <p:cNvPr id="3" name="内容占位符 2"/>
          <p:cNvSpPr>
            <a:spLocks noGrp="1"/>
          </p:cNvSpPr>
          <p:nvPr>
            <p:ph idx="1"/>
          </p:nvPr>
        </p:nvSpPr>
        <p:spPr/>
        <p:txBody>
          <a:bodyPr>
            <a:normAutofit fontScale="92500" lnSpcReduction="10000"/>
          </a:bodyPr>
          <a:lstStyle/>
          <a:p>
            <a:r>
              <a:rPr lang="en-US" dirty="0" smtClean="0"/>
              <a:t>Deterministic system can appear to be random</a:t>
            </a:r>
          </a:p>
          <a:p>
            <a:pPr lvl="1"/>
            <a:r>
              <a:rPr lang="en-US" dirty="0" smtClean="0"/>
              <a:t>Any examples?</a:t>
            </a:r>
          </a:p>
          <a:p>
            <a:r>
              <a:rPr lang="en-US" dirty="0" smtClean="0"/>
              <a:t>Chance can generate statistically predictable outcomes. </a:t>
            </a:r>
          </a:p>
          <a:p>
            <a:pPr lvl="1"/>
            <a:r>
              <a:rPr lang="en-US" dirty="0" smtClean="0"/>
              <a:t>One example:</a:t>
            </a:r>
          </a:p>
          <a:p>
            <a:pPr lvl="2"/>
            <a:r>
              <a:rPr lang="en-US" dirty="0" smtClean="0"/>
              <a:t>The ruin of gamblers.</a:t>
            </a:r>
          </a:p>
          <a:p>
            <a:pPr lvl="3"/>
            <a:r>
              <a:rPr lang="en-US" dirty="0" smtClean="0"/>
              <a:t>If we bet often on the outcome of game with an edge  less than 50%</a:t>
            </a:r>
          </a:p>
          <a:p>
            <a:pPr lvl="3"/>
            <a:r>
              <a:rPr lang="en-US" dirty="0" smtClean="0"/>
              <a:t>We lose!</a:t>
            </a:r>
          </a:p>
          <a:p>
            <a:pPr lvl="3"/>
            <a:r>
              <a:rPr lang="en-US" dirty="0" smtClean="0"/>
              <a:t>What if you are betting in a game with an edge greater than 50%, are you guaranteed winning the game?</a:t>
            </a:r>
            <a:endParaRPr lang="en-US" dirty="0"/>
          </a:p>
        </p:txBody>
      </p:sp>
    </p:spTree>
    <p:extLst>
      <p:ext uri="{BB962C8B-B14F-4D97-AF65-F5344CB8AC3E}">
        <p14:creationId xmlns:p14="http://schemas.microsoft.com/office/powerpoint/2010/main" val="2564447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One example to illustrate the tendency of systems of many particles to evolve to a well defined state. </a:t>
            </a:r>
          </a:p>
          <a:p>
            <a:pPr lvl="1"/>
            <a:r>
              <a:rPr lang="en-US" dirty="0" smtClean="0"/>
              <a:t>A box divided into two parts of equal volume. </a:t>
            </a:r>
          </a:p>
          <a:p>
            <a:pPr lvl="1"/>
            <a:r>
              <a:rPr lang="en-US" dirty="0" smtClean="0"/>
              <a:t>The left half contains N identical particles</a:t>
            </a:r>
          </a:p>
          <a:p>
            <a:pPr lvl="1"/>
            <a:r>
              <a:rPr lang="en-US" dirty="0" smtClean="0"/>
              <a:t>The right half is empty.</a:t>
            </a:r>
          </a:p>
          <a:p>
            <a:pPr lvl="1"/>
            <a:r>
              <a:rPr lang="en-US" dirty="0" smtClean="0"/>
              <a:t>We make a small hole in the partition,</a:t>
            </a:r>
          </a:p>
          <a:p>
            <a:pPr lvl="1"/>
            <a:r>
              <a:rPr lang="en-US" dirty="0" smtClean="0"/>
              <a:t>What will happen?</a:t>
            </a:r>
          </a:p>
          <a:p>
            <a:pPr lvl="1"/>
            <a:endParaRPr lang="en-US" dirty="0"/>
          </a:p>
        </p:txBody>
      </p:sp>
    </p:spTree>
    <p:extLst>
      <p:ext uri="{BB962C8B-B14F-4D97-AF65-F5344CB8AC3E}">
        <p14:creationId xmlns:p14="http://schemas.microsoft.com/office/powerpoint/2010/main" val="1637420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199" y="188641"/>
            <a:ext cx="8465127" cy="4300232"/>
          </a:xfrm>
        </p:spPr>
        <p:txBody>
          <a:bodyPr>
            <a:normAutofit/>
          </a:bodyPr>
          <a:lstStyle/>
          <a:p>
            <a:r>
              <a:rPr lang="en-US" dirty="0" smtClean="0"/>
              <a:t>Of course, after some certain time, each half will contain N/2 particles </a:t>
            </a:r>
          </a:p>
          <a:p>
            <a:pPr lvl="1"/>
            <a:r>
              <a:rPr lang="en-US" dirty="0" smtClean="0"/>
              <a:t>Equilibrium.</a:t>
            </a:r>
          </a:p>
          <a:p>
            <a:r>
              <a:rPr lang="en-US" dirty="0" smtClean="0"/>
              <a:t>How to simulate this process?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90" t="31818" r="31425" b="35796"/>
          <a:stretch/>
        </p:blipFill>
        <p:spPr bwMode="auto">
          <a:xfrm>
            <a:off x="1925935" y="3429000"/>
            <a:ext cx="4668983" cy="236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617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One option is to assign an initial velocity to each particle and wait for the system to evolve.</a:t>
            </a:r>
          </a:p>
          <a:p>
            <a:pPr lvl="1"/>
            <a:r>
              <a:rPr lang="en-US" dirty="0"/>
              <a:t>This is a deterministic approach. </a:t>
            </a:r>
          </a:p>
          <a:p>
            <a:pPr lvl="1"/>
            <a:r>
              <a:rPr lang="en-US" dirty="0"/>
              <a:t>We can assume that each particle moves in a straight line until it hits a wall of the box or undergo an elastic collision with another particle. </a:t>
            </a:r>
          </a:p>
          <a:p>
            <a:pPr lvl="1"/>
            <a:r>
              <a:rPr lang="en-US" dirty="0"/>
              <a:t>You will be asked to write code to do this kind of simulations in latter lab sessions. </a:t>
            </a:r>
          </a:p>
          <a:p>
            <a:pPr lvl="1"/>
            <a:r>
              <a:rPr lang="en-US" dirty="0"/>
              <a:t>This is actually a basic version of MD!</a:t>
            </a:r>
          </a:p>
          <a:p>
            <a:r>
              <a:rPr lang="en-US" dirty="0" smtClean="0"/>
              <a:t>Any drawbacks of such simulations?</a:t>
            </a:r>
            <a:endParaRPr lang="en-US" dirty="0"/>
          </a:p>
        </p:txBody>
      </p:sp>
    </p:spTree>
    <p:extLst>
      <p:ext uri="{BB962C8B-B14F-4D97-AF65-F5344CB8AC3E}">
        <p14:creationId xmlns:p14="http://schemas.microsoft.com/office/powerpoint/2010/main" val="287215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normAutofit lnSpcReduction="10000"/>
          </a:bodyPr>
          <a:lstStyle/>
          <a:p>
            <a:r>
              <a:rPr lang="en-US" dirty="0"/>
              <a:t>a probabilistic model based on a </a:t>
            </a:r>
            <a:r>
              <a:rPr lang="en-US" i="1" dirty="0"/>
              <a:t>random </a:t>
            </a:r>
            <a:r>
              <a:rPr lang="en-US" i="1" dirty="0" smtClean="0"/>
              <a:t>process</a:t>
            </a:r>
          </a:p>
          <a:p>
            <a:r>
              <a:rPr lang="en-US" i="1" dirty="0" smtClean="0"/>
              <a:t>Basic assumption:</a:t>
            </a:r>
          </a:p>
          <a:p>
            <a:pPr lvl="1"/>
            <a:r>
              <a:rPr lang="en-US" dirty="0"/>
              <a:t>the motion of the particles is random </a:t>
            </a:r>
            <a:endParaRPr lang="en-US" dirty="0" smtClean="0"/>
          </a:p>
          <a:p>
            <a:pPr lvl="1"/>
            <a:r>
              <a:rPr lang="en-US" dirty="0" smtClean="0"/>
              <a:t>The particles </a:t>
            </a:r>
            <a:r>
              <a:rPr lang="en-US" dirty="0"/>
              <a:t>do not interact with one another</a:t>
            </a:r>
            <a:r>
              <a:rPr lang="en-US" dirty="0" smtClean="0"/>
              <a:t>.</a:t>
            </a:r>
            <a:endParaRPr lang="en-US" dirty="0"/>
          </a:p>
          <a:p>
            <a:pPr lvl="2"/>
            <a:r>
              <a:rPr lang="en-US" dirty="0"/>
              <a:t>probability per unit time that a </a:t>
            </a:r>
            <a:r>
              <a:rPr lang="en-US" dirty="0" smtClean="0"/>
              <a:t>particle goes </a:t>
            </a:r>
            <a:r>
              <a:rPr lang="en-US" dirty="0"/>
              <a:t>through the hole in the partition is the same for all </a:t>
            </a:r>
            <a:r>
              <a:rPr lang="en-US" i="1" dirty="0"/>
              <a:t>N </a:t>
            </a:r>
            <a:r>
              <a:rPr lang="en-US" dirty="0"/>
              <a:t>particles regardless of the number </a:t>
            </a:r>
            <a:r>
              <a:rPr lang="en-US" dirty="0" smtClean="0"/>
              <a:t>of </a:t>
            </a:r>
            <a:r>
              <a:rPr lang="en-US" dirty="0"/>
              <a:t>particles in either half</a:t>
            </a:r>
            <a:r>
              <a:rPr lang="en-US" dirty="0" smtClean="0"/>
              <a:t>.</a:t>
            </a:r>
          </a:p>
          <a:p>
            <a:pPr lvl="1"/>
            <a:r>
              <a:rPr lang="en-US" dirty="0"/>
              <a:t>assume that the size of the hole is such that only one particle can pass through at a time.</a:t>
            </a:r>
          </a:p>
        </p:txBody>
      </p:sp>
    </p:spTree>
    <p:extLst>
      <p:ext uri="{BB962C8B-B14F-4D97-AF65-F5344CB8AC3E}">
        <p14:creationId xmlns:p14="http://schemas.microsoft.com/office/powerpoint/2010/main" val="2949613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smtClean="0"/>
              <a:t>First, </a:t>
            </a:r>
            <a:r>
              <a:rPr lang="en-US" dirty="0"/>
              <a:t>model the motion of a particle passing through the </a:t>
            </a:r>
            <a:r>
              <a:rPr lang="en-US" dirty="0" smtClean="0"/>
              <a:t>hole </a:t>
            </a:r>
          </a:p>
          <a:p>
            <a:pPr lvl="1"/>
            <a:r>
              <a:rPr lang="en-US" dirty="0" smtClean="0"/>
              <a:t>by </a:t>
            </a:r>
            <a:r>
              <a:rPr lang="en-US" dirty="0"/>
              <a:t>choosing one of the </a:t>
            </a:r>
            <a:r>
              <a:rPr lang="en-US" i="1" dirty="0"/>
              <a:t>N </a:t>
            </a:r>
            <a:r>
              <a:rPr lang="en-US" dirty="0"/>
              <a:t>particles at random and moving it to the other side. </a:t>
            </a:r>
            <a:endParaRPr lang="en-US" dirty="0" smtClean="0"/>
          </a:p>
          <a:p>
            <a:pPr lvl="1"/>
            <a:r>
              <a:rPr lang="en-US" dirty="0" smtClean="0"/>
              <a:t>For visualization purposes </a:t>
            </a:r>
            <a:r>
              <a:rPr lang="en-US" dirty="0"/>
              <a:t>we will use arrays to specify the position of each particle. </a:t>
            </a:r>
            <a:endParaRPr lang="en-US" dirty="0" smtClean="0"/>
          </a:p>
          <a:p>
            <a:pPr lvl="1"/>
            <a:r>
              <a:rPr lang="en-US" dirty="0" smtClean="0"/>
              <a:t>We </a:t>
            </a:r>
            <a:r>
              <a:rPr lang="en-US" dirty="0"/>
              <a:t>then randomly </a:t>
            </a:r>
            <a:r>
              <a:rPr lang="en-US" dirty="0" smtClean="0"/>
              <a:t>generate an </a:t>
            </a:r>
            <a:r>
              <a:rPr lang="en-US" dirty="0"/>
              <a:t>integer </a:t>
            </a:r>
            <a:r>
              <a:rPr lang="en-US" dirty="0" err="1"/>
              <a:t>i</a:t>
            </a:r>
            <a:r>
              <a:rPr lang="en-US" dirty="0"/>
              <a:t> between 0 and </a:t>
            </a:r>
            <a:r>
              <a:rPr lang="en-US" i="1" dirty="0"/>
              <a:t>N − </a:t>
            </a:r>
            <a:r>
              <a:rPr lang="en-US" dirty="0"/>
              <a:t>1 and change the arrays appropriately. </a:t>
            </a:r>
            <a:endParaRPr lang="en-US" dirty="0" smtClean="0"/>
          </a:p>
          <a:p>
            <a:pPr lvl="1"/>
            <a:r>
              <a:rPr lang="en-US" dirty="0" smtClean="0"/>
              <a:t>The </a:t>
            </a:r>
            <a:r>
              <a:rPr lang="en-US" dirty="0"/>
              <a:t>tool we need to simulate this random </a:t>
            </a:r>
            <a:r>
              <a:rPr lang="en-US" dirty="0" smtClean="0"/>
              <a:t>process is </a:t>
            </a:r>
            <a:r>
              <a:rPr lang="en-US" dirty="0"/>
              <a:t>a random number generator.</a:t>
            </a:r>
          </a:p>
        </p:txBody>
      </p:sp>
    </p:spTree>
    <p:extLst>
      <p:ext uri="{BB962C8B-B14F-4D97-AF65-F5344CB8AC3E}">
        <p14:creationId xmlns:p14="http://schemas.microsoft.com/office/powerpoint/2010/main" val="57275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smtClean="0"/>
              <a:t>Counterintuitive!</a:t>
            </a:r>
          </a:p>
          <a:p>
            <a:pPr lvl="1"/>
            <a:r>
              <a:rPr lang="en-US" dirty="0" smtClean="0"/>
              <a:t>we </a:t>
            </a:r>
            <a:r>
              <a:rPr lang="en-US" dirty="0"/>
              <a:t>can use a deterministic computer to generate sequences of </a:t>
            </a:r>
            <a:r>
              <a:rPr lang="en-US" dirty="0" smtClean="0"/>
              <a:t>random numbers</a:t>
            </a:r>
            <a:r>
              <a:rPr lang="en-US" dirty="0"/>
              <a:t>. </a:t>
            </a:r>
            <a:endParaRPr lang="en-US" dirty="0" smtClean="0"/>
          </a:p>
          <a:p>
            <a:r>
              <a:rPr lang="en-US" altLang="zh-CN" dirty="0" smtClean="0"/>
              <a:t>A</a:t>
            </a:r>
            <a:r>
              <a:rPr lang="en-US" dirty="0" smtClean="0"/>
              <a:t> </a:t>
            </a:r>
            <a:r>
              <a:rPr lang="en-US" dirty="0"/>
              <a:t>set of numbers that </a:t>
            </a:r>
            <a:r>
              <a:rPr lang="en-US" dirty="0" smtClean="0"/>
              <a:t>appear statistically </a:t>
            </a:r>
            <a:r>
              <a:rPr lang="en-US" dirty="0"/>
              <a:t>random, but are in fact generated by a deterministic algorithm. </a:t>
            </a:r>
            <a:endParaRPr lang="en-US" dirty="0" smtClean="0"/>
          </a:p>
          <a:p>
            <a:r>
              <a:rPr lang="en-US" altLang="zh-CN" i="1" dirty="0" smtClean="0"/>
              <a:t>P</a:t>
            </a:r>
            <a:r>
              <a:rPr lang="en-US" i="1" dirty="0" smtClean="0"/>
              <a:t>seudorandom </a:t>
            </a:r>
            <a:r>
              <a:rPr lang="en-US" i="1" dirty="0"/>
              <a:t>number </a:t>
            </a:r>
            <a:r>
              <a:rPr lang="en-US" i="1" dirty="0" smtClean="0"/>
              <a:t>generators</a:t>
            </a:r>
            <a:r>
              <a:rPr lang="en-US" i="1" dirty="0"/>
              <a:t>.</a:t>
            </a:r>
            <a:endParaRPr lang="en-US" altLang="zh-CN" i="1" dirty="0" smtClean="0"/>
          </a:p>
          <a:p>
            <a:pPr lvl="1"/>
            <a:r>
              <a:rPr lang="en-US" dirty="0" smtClean="0"/>
              <a:t>to </a:t>
            </a:r>
            <a:r>
              <a:rPr lang="en-US" dirty="0"/>
              <a:t>distinguish their output from </a:t>
            </a:r>
            <a:r>
              <a:rPr lang="en-US" dirty="0" smtClean="0"/>
              <a:t>intrinsically random </a:t>
            </a:r>
            <a:r>
              <a:rPr lang="en-US" dirty="0"/>
              <a:t>physical processes </a:t>
            </a:r>
            <a:endParaRPr lang="en-US" dirty="0" smtClean="0"/>
          </a:p>
          <a:p>
            <a:pPr lvl="2"/>
            <a:r>
              <a:rPr lang="en-US" dirty="0" smtClean="0"/>
              <a:t>such </a:t>
            </a:r>
            <a:r>
              <a:rPr lang="en-US" dirty="0"/>
              <a:t>as the time between clicks in a Geiger counter near a </a:t>
            </a:r>
            <a:r>
              <a:rPr lang="en-US" dirty="0" smtClean="0"/>
              <a:t>radioactive sample.</a:t>
            </a:r>
            <a:endParaRPr lang="en-US" dirty="0"/>
          </a:p>
          <a:p>
            <a:r>
              <a:rPr lang="en-US" dirty="0" smtClean="0"/>
              <a:t>In the text book, we </a:t>
            </a:r>
            <a:r>
              <a:rPr lang="en-US" dirty="0"/>
              <a:t>will be content to use the random number generator supplied with </a:t>
            </a:r>
            <a:r>
              <a:rPr lang="en-US" dirty="0" smtClean="0"/>
              <a:t>Java</a:t>
            </a:r>
            <a:endParaRPr lang="en-US" dirty="0"/>
          </a:p>
          <a:p>
            <a:pPr lvl="1"/>
            <a:r>
              <a:rPr lang="en-US" dirty="0"/>
              <a:t>although the random number generators included with various programming languages vary </a:t>
            </a:r>
            <a:r>
              <a:rPr lang="en-US" dirty="0" smtClean="0"/>
              <a:t>in quality</a:t>
            </a:r>
            <a:r>
              <a:rPr lang="en-US" dirty="0"/>
              <a:t>. </a:t>
            </a:r>
            <a:endParaRPr lang="en-US" dirty="0" smtClean="0"/>
          </a:p>
          <a:p>
            <a:pPr lvl="1"/>
            <a:r>
              <a:rPr lang="en-US" dirty="0" smtClean="0"/>
              <a:t>The </a:t>
            </a:r>
            <a:r>
              <a:rPr lang="en-US" dirty="0"/>
              <a:t>method </a:t>
            </a:r>
            <a:r>
              <a:rPr lang="en-US" dirty="0" err="1"/>
              <a:t>Math.random</a:t>
            </a:r>
            <a:r>
              <a:rPr lang="en-US" dirty="0"/>
              <a:t>() produces a random number </a:t>
            </a:r>
            <a:r>
              <a:rPr lang="en-US" i="1" dirty="0"/>
              <a:t>r </a:t>
            </a:r>
            <a:r>
              <a:rPr lang="en-US" dirty="0"/>
              <a:t>that is uniformly </a:t>
            </a:r>
            <a:r>
              <a:rPr lang="en-US" dirty="0" smtClean="0"/>
              <a:t>distributed in </a:t>
            </a:r>
            <a:r>
              <a:rPr lang="en-US" dirty="0"/>
              <a:t>the interval 0 </a:t>
            </a:r>
            <a:r>
              <a:rPr lang="en-US" i="1" dirty="0"/>
              <a:t>≤ r &lt; </a:t>
            </a:r>
            <a:r>
              <a:rPr lang="en-US" dirty="0"/>
              <a:t>1. </a:t>
            </a:r>
            <a:endParaRPr lang="en-US" dirty="0" smtClean="0"/>
          </a:p>
          <a:p>
            <a:pPr lvl="1"/>
            <a:r>
              <a:rPr lang="en-US" dirty="0" smtClean="0"/>
              <a:t>How to </a:t>
            </a:r>
            <a:r>
              <a:rPr lang="en-US" dirty="0"/>
              <a:t>generate a random integer </a:t>
            </a:r>
            <a:r>
              <a:rPr lang="en-US" i="1" dirty="0" err="1"/>
              <a:t>i</a:t>
            </a:r>
            <a:r>
              <a:rPr lang="en-US" i="1" dirty="0"/>
              <a:t> </a:t>
            </a:r>
            <a:r>
              <a:rPr lang="en-US" dirty="0"/>
              <a:t>between 0 and </a:t>
            </a:r>
            <a:r>
              <a:rPr lang="en-US" i="1" dirty="0"/>
              <a:t>N − </a:t>
            </a:r>
            <a:r>
              <a:rPr lang="en-US" dirty="0" smtClean="0"/>
              <a:t>1?</a:t>
            </a:r>
            <a:endParaRPr lang="en-US" dirty="0"/>
          </a:p>
        </p:txBody>
      </p:sp>
    </p:spTree>
    <p:extLst>
      <p:ext uri="{BB962C8B-B14F-4D97-AF65-F5344CB8AC3E}">
        <p14:creationId xmlns:p14="http://schemas.microsoft.com/office/powerpoint/2010/main" val="3697447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Common </a:t>
            </a:r>
            <a:r>
              <a:rPr lang="en-US" dirty="0" err="1" smtClean="0"/>
              <a:t>opperators</a:t>
            </a:r>
            <a:r>
              <a:rPr lang="en-US" dirty="0" smtClean="0"/>
              <a:t>:</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64" t="21970" r="18328" b="40992"/>
          <a:stretch/>
        </p:blipFill>
        <p:spPr bwMode="auto">
          <a:xfrm>
            <a:off x="755576" y="2348880"/>
            <a:ext cx="7924800" cy="270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364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b="1" dirty="0" err="1"/>
              <a:t>int</a:t>
            </a:r>
            <a:r>
              <a:rPr lang="en-US" b="1" dirty="0"/>
              <a:t> </a:t>
            </a:r>
            <a:r>
              <a:rPr lang="en-US" dirty="0" err="1"/>
              <a:t>i</a:t>
            </a:r>
            <a:r>
              <a:rPr lang="en-US" dirty="0"/>
              <a:t> = ( </a:t>
            </a:r>
            <a:r>
              <a:rPr lang="en-US" b="1" dirty="0" err="1"/>
              <a:t>int</a:t>
            </a:r>
            <a:r>
              <a:rPr lang="en-US" b="1" dirty="0"/>
              <a:t> </a:t>
            </a:r>
            <a:r>
              <a:rPr lang="en-US" dirty="0"/>
              <a:t>) (N*Math . random ( ) ) ;</a:t>
            </a:r>
          </a:p>
          <a:p>
            <a:r>
              <a:rPr lang="en-US" dirty="0"/>
              <a:t>The effect of the (</a:t>
            </a:r>
            <a:r>
              <a:rPr lang="en-US" dirty="0" err="1"/>
              <a:t>int</a:t>
            </a:r>
            <a:r>
              <a:rPr lang="en-US" dirty="0"/>
              <a:t>) cast is to eliminate the decimal digits from a floating point number. </a:t>
            </a:r>
            <a:endParaRPr lang="en-US" dirty="0" smtClean="0"/>
          </a:p>
          <a:p>
            <a:pPr lvl="1"/>
            <a:r>
              <a:rPr lang="en-US" dirty="0" smtClean="0"/>
              <a:t>For</a:t>
            </a:r>
            <a:r>
              <a:rPr lang="en-US" dirty="0"/>
              <a:t> </a:t>
            </a:r>
            <a:r>
              <a:rPr lang="en-US" dirty="0" smtClean="0"/>
              <a:t>example</a:t>
            </a:r>
            <a:r>
              <a:rPr lang="en-US" dirty="0"/>
              <a:t>, (</a:t>
            </a:r>
            <a:r>
              <a:rPr lang="en-US" dirty="0" err="1"/>
              <a:t>int</a:t>
            </a:r>
            <a:r>
              <a:rPr lang="en-US" dirty="0"/>
              <a:t>)(5.7) = 5.</a:t>
            </a:r>
          </a:p>
          <a:p>
            <a:r>
              <a:rPr lang="en-US" dirty="0"/>
              <a:t>The algorithm for simulating the evolution of the model can be summarized by the </a:t>
            </a:r>
            <a:r>
              <a:rPr lang="en-US" dirty="0" smtClean="0"/>
              <a:t>following steps</a:t>
            </a:r>
            <a:r>
              <a:rPr lang="en-US" dirty="0"/>
              <a:t>:</a:t>
            </a:r>
          </a:p>
          <a:p>
            <a:pPr lvl="1"/>
            <a:r>
              <a:rPr lang="en-US" dirty="0"/>
              <a:t>1. Use a random number generator to choose a particle at random.</a:t>
            </a:r>
          </a:p>
          <a:p>
            <a:pPr lvl="1"/>
            <a:r>
              <a:rPr lang="en-US" dirty="0"/>
              <a:t>2. Move this particle to the other side of the box.</a:t>
            </a:r>
          </a:p>
        </p:txBody>
      </p:sp>
    </p:spTree>
    <p:extLst>
      <p:ext uri="{BB962C8B-B14F-4D97-AF65-F5344CB8AC3E}">
        <p14:creationId xmlns:p14="http://schemas.microsoft.com/office/powerpoint/2010/main" val="4057209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pPr lvl="1"/>
            <a:r>
              <a:rPr lang="en-US" dirty="0"/>
              <a:t>3. Give the particle a random position on the new side of the box. This step is for </a:t>
            </a:r>
            <a:r>
              <a:rPr lang="en-US" dirty="0" smtClean="0"/>
              <a:t>visualization purposes </a:t>
            </a:r>
            <a:r>
              <a:rPr lang="en-US" dirty="0"/>
              <a:t>only.</a:t>
            </a:r>
          </a:p>
          <a:p>
            <a:pPr lvl="1"/>
            <a:r>
              <a:rPr lang="en-US" dirty="0"/>
              <a:t>4. Increase the “time” by unity</a:t>
            </a:r>
            <a:r>
              <a:rPr lang="en-US" dirty="0" smtClean="0"/>
              <a:t>.</a:t>
            </a:r>
          </a:p>
          <a:p>
            <a:pPr lvl="2"/>
            <a:r>
              <a:rPr lang="en-US" dirty="0" smtClean="0"/>
              <a:t>This </a:t>
            </a:r>
            <a:r>
              <a:rPr lang="en-US" dirty="0"/>
              <a:t>definition of time is arbitrary.</a:t>
            </a:r>
            <a:endParaRPr lang="en-US" dirty="0" smtClean="0"/>
          </a:p>
          <a:p>
            <a:r>
              <a:rPr lang="en-US" dirty="0" smtClean="0"/>
              <a:t>Next pages will show Class </a:t>
            </a:r>
            <a:r>
              <a:rPr lang="en-US" dirty="0"/>
              <a:t>Box </a:t>
            </a:r>
            <a:r>
              <a:rPr lang="en-US" dirty="0" smtClean="0"/>
              <a:t>that implements </a:t>
            </a:r>
            <a:r>
              <a:rPr lang="en-US" dirty="0"/>
              <a:t>this algorithm and class </a:t>
            </a:r>
            <a:r>
              <a:rPr lang="en-US" dirty="0" err="1" smtClean="0"/>
              <a:t>BoxApp</a:t>
            </a:r>
            <a:r>
              <a:rPr lang="en-US" dirty="0"/>
              <a:t> </a:t>
            </a:r>
            <a:r>
              <a:rPr lang="en-US" dirty="0" smtClean="0"/>
              <a:t>plots </a:t>
            </a:r>
            <a:r>
              <a:rPr lang="en-US" dirty="0"/>
              <a:t>the evolution of the number of particles on the left half of the box.</a:t>
            </a:r>
          </a:p>
        </p:txBody>
      </p:sp>
    </p:spTree>
    <p:extLst>
      <p:ext uri="{BB962C8B-B14F-4D97-AF65-F5344CB8AC3E}">
        <p14:creationId xmlns:p14="http://schemas.microsoft.com/office/powerpoint/2010/main" val="3444786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24" t="23673" r="19180" b="5518"/>
          <a:stretch/>
        </p:blipFill>
        <p:spPr bwMode="auto">
          <a:xfrm>
            <a:off x="827584" y="548680"/>
            <a:ext cx="8064896" cy="611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691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43" t="11174" r="20838" b="58712"/>
          <a:stretch/>
        </p:blipFill>
        <p:spPr bwMode="auto">
          <a:xfrm>
            <a:off x="212744" y="404664"/>
            <a:ext cx="893125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83" t="25000" r="24870" b="63185"/>
          <a:stretch/>
        </p:blipFill>
        <p:spPr bwMode="auto">
          <a:xfrm>
            <a:off x="212744" y="3356992"/>
            <a:ext cx="8247688" cy="115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178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478" t="11578" r="22543" b="10405"/>
          <a:stretch/>
        </p:blipFill>
        <p:spPr bwMode="auto">
          <a:xfrm>
            <a:off x="368214" y="0"/>
            <a:ext cx="7876194" cy="691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443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Questions when you run the simulation</a:t>
            </a:r>
            <a:endParaRPr lang="en-US" dirty="0"/>
          </a:p>
        </p:txBody>
      </p:sp>
      <p:sp>
        <p:nvSpPr>
          <p:cNvPr id="3" name="内容占位符 2"/>
          <p:cNvSpPr>
            <a:spLocks noGrp="1"/>
          </p:cNvSpPr>
          <p:nvPr>
            <p:ph idx="1"/>
          </p:nvPr>
        </p:nvSpPr>
        <p:spPr/>
        <p:txBody>
          <a:bodyPr>
            <a:normAutofit fontScale="92500"/>
          </a:bodyPr>
          <a:lstStyle/>
          <a:p>
            <a:r>
              <a:rPr lang="en-US" dirty="0"/>
              <a:t>How long does it take for the system to reach equilibrium? </a:t>
            </a:r>
            <a:endParaRPr lang="en-US" dirty="0" smtClean="0"/>
          </a:p>
          <a:p>
            <a:r>
              <a:rPr lang="en-US" dirty="0" smtClean="0"/>
              <a:t>How </a:t>
            </a:r>
            <a:r>
              <a:rPr lang="en-US" dirty="0"/>
              <a:t>does this time depend </a:t>
            </a:r>
            <a:r>
              <a:rPr lang="en-US" dirty="0" smtClean="0"/>
              <a:t>on the </a:t>
            </a:r>
            <a:r>
              <a:rPr lang="en-US" dirty="0"/>
              <a:t>number of particles? After the system reaches equilibrium, what is the magnitude of </a:t>
            </a:r>
            <a:r>
              <a:rPr lang="en-US" dirty="0" smtClean="0"/>
              <a:t>the fluctuations</a:t>
            </a:r>
            <a:r>
              <a:rPr lang="en-US" dirty="0"/>
              <a:t>? </a:t>
            </a:r>
            <a:endParaRPr lang="en-US" dirty="0" smtClean="0"/>
          </a:p>
          <a:p>
            <a:r>
              <a:rPr lang="en-US" dirty="0" smtClean="0"/>
              <a:t>How </a:t>
            </a:r>
            <a:r>
              <a:rPr lang="en-US" dirty="0"/>
              <a:t>do the fluctuations depend on the number of particles? </a:t>
            </a:r>
            <a:r>
              <a:rPr lang="en-US" dirty="0" smtClean="0"/>
              <a:t> </a:t>
            </a:r>
            <a:endParaRPr lang="en-US" dirty="0"/>
          </a:p>
          <a:p>
            <a:pPr lvl="1"/>
            <a:r>
              <a:rPr lang="en-US" dirty="0" smtClean="0"/>
              <a:t>Few particles vs. many particles. </a:t>
            </a:r>
          </a:p>
          <a:p>
            <a:pPr lvl="1"/>
            <a:r>
              <a:rPr lang="en-US" dirty="0" smtClean="0"/>
              <a:t>Odd and even?</a:t>
            </a:r>
            <a:endParaRPr lang="en-US" dirty="0"/>
          </a:p>
        </p:txBody>
      </p:sp>
    </p:spTree>
    <p:extLst>
      <p:ext uri="{BB962C8B-B14F-4D97-AF65-F5344CB8AC3E}">
        <p14:creationId xmlns:p14="http://schemas.microsoft.com/office/powerpoint/2010/main" val="2345977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Random </a:t>
            </a:r>
            <a:r>
              <a:rPr lang="en-US" dirty="0" smtClean="0"/>
              <a:t>Walks</a:t>
            </a:r>
            <a:endParaRPr lang="en-US" dirty="0"/>
          </a:p>
        </p:txBody>
      </p:sp>
      <p:sp>
        <p:nvSpPr>
          <p:cNvPr id="3" name="内容占位符 2"/>
          <p:cNvSpPr>
            <a:spLocks noGrp="1"/>
          </p:cNvSpPr>
          <p:nvPr>
            <p:ph idx="1"/>
          </p:nvPr>
        </p:nvSpPr>
        <p:spPr/>
        <p:txBody>
          <a:bodyPr>
            <a:normAutofit fontScale="85000" lnSpcReduction="10000"/>
          </a:bodyPr>
          <a:lstStyle/>
          <a:p>
            <a:r>
              <a:rPr lang="en-US" dirty="0" smtClean="0"/>
              <a:t>To </a:t>
            </a:r>
            <a:r>
              <a:rPr lang="en-US" dirty="0"/>
              <a:t>characterize the motion of a dust particle in the </a:t>
            </a:r>
            <a:r>
              <a:rPr lang="en-US" dirty="0" smtClean="0"/>
              <a:t>atmosphere</a:t>
            </a:r>
          </a:p>
          <a:p>
            <a:r>
              <a:rPr lang="en-US" dirty="0" smtClean="0"/>
              <a:t>A given </a:t>
            </a:r>
            <a:r>
              <a:rPr lang="en-US" dirty="0"/>
              <a:t>dust particle collides with molecules in the </a:t>
            </a:r>
            <a:r>
              <a:rPr lang="en-US" dirty="0" smtClean="0"/>
              <a:t>atmosphere</a:t>
            </a:r>
          </a:p>
          <a:p>
            <a:pPr lvl="1"/>
            <a:r>
              <a:rPr lang="en-US" dirty="0" smtClean="0"/>
              <a:t>it </a:t>
            </a:r>
            <a:r>
              <a:rPr lang="en-US" dirty="0"/>
              <a:t>changes its direction </a:t>
            </a:r>
            <a:r>
              <a:rPr lang="en-US" dirty="0" smtClean="0"/>
              <a:t>frequently</a:t>
            </a:r>
          </a:p>
          <a:p>
            <a:pPr lvl="1"/>
            <a:r>
              <a:rPr lang="en-US" dirty="0" smtClean="0"/>
              <a:t>its </a:t>
            </a:r>
            <a:r>
              <a:rPr lang="en-US" dirty="0"/>
              <a:t>motion appears to be random. </a:t>
            </a:r>
            <a:endParaRPr lang="en-US" dirty="0" smtClean="0"/>
          </a:p>
          <a:p>
            <a:r>
              <a:rPr lang="en-US" dirty="0" smtClean="0"/>
              <a:t>A </a:t>
            </a:r>
            <a:r>
              <a:rPr lang="en-US" dirty="0"/>
              <a:t>simple model for the trajectory of a dust particle </a:t>
            </a:r>
            <a:r>
              <a:rPr lang="en-US" dirty="0" smtClean="0"/>
              <a:t>in the </a:t>
            </a:r>
            <a:r>
              <a:rPr lang="en-US" dirty="0"/>
              <a:t>atmosphere is based on the </a:t>
            </a:r>
            <a:r>
              <a:rPr lang="en-US" dirty="0" smtClean="0"/>
              <a:t>assumption</a:t>
            </a:r>
          </a:p>
          <a:p>
            <a:pPr lvl="1"/>
            <a:r>
              <a:rPr lang="en-US" dirty="0" smtClean="0"/>
              <a:t>the </a:t>
            </a:r>
            <a:r>
              <a:rPr lang="en-US" dirty="0"/>
              <a:t>particle moves in any direction with </a:t>
            </a:r>
            <a:r>
              <a:rPr lang="en-US" dirty="0" smtClean="0"/>
              <a:t>equal probability</a:t>
            </a:r>
            <a:r>
              <a:rPr lang="en-US" dirty="0"/>
              <a:t>. </a:t>
            </a:r>
            <a:endParaRPr lang="en-US" dirty="0" smtClean="0"/>
          </a:p>
          <a:p>
            <a:r>
              <a:rPr lang="en-US" dirty="0" smtClean="0"/>
              <a:t>Such </a:t>
            </a:r>
            <a:r>
              <a:rPr lang="en-US" dirty="0"/>
              <a:t>a model is an example of a </a:t>
            </a:r>
            <a:r>
              <a:rPr lang="en-US" i="1" dirty="0"/>
              <a:t>random walk</a:t>
            </a:r>
            <a:r>
              <a:rPr lang="en-US" dirty="0"/>
              <a:t>.</a:t>
            </a:r>
          </a:p>
        </p:txBody>
      </p:sp>
    </p:spTree>
    <p:extLst>
      <p:ext uri="{BB962C8B-B14F-4D97-AF65-F5344CB8AC3E}">
        <p14:creationId xmlns:p14="http://schemas.microsoft.com/office/powerpoint/2010/main" val="1023168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96752"/>
            <a:ext cx="8229600" cy="4525963"/>
          </a:xfrm>
        </p:spPr>
        <p:txBody>
          <a:bodyPr>
            <a:normAutofit fontScale="85000" lnSpcReduction="20000"/>
          </a:bodyPr>
          <a:lstStyle/>
          <a:p>
            <a:r>
              <a:rPr lang="en-US" dirty="0"/>
              <a:t>The original statement of a random </a:t>
            </a:r>
            <a:r>
              <a:rPr lang="en-US" dirty="0" smtClean="0"/>
              <a:t>walk</a:t>
            </a:r>
          </a:p>
          <a:p>
            <a:pPr lvl="1"/>
            <a:r>
              <a:rPr lang="en-US" dirty="0" smtClean="0"/>
              <a:t> in </a:t>
            </a:r>
            <a:r>
              <a:rPr lang="en-US" dirty="0"/>
              <a:t>the context of a drunken sailor.</a:t>
            </a:r>
          </a:p>
          <a:p>
            <a:pPr lvl="1"/>
            <a:r>
              <a:rPr lang="en-US" dirty="0"/>
              <a:t>If a drunkard begins at a lamp post and takes </a:t>
            </a:r>
            <a:r>
              <a:rPr lang="en-US" i="1" dirty="0"/>
              <a:t>N </a:t>
            </a:r>
            <a:r>
              <a:rPr lang="en-US" dirty="0"/>
              <a:t>steps of equal length in random directions, </a:t>
            </a:r>
            <a:endParaRPr lang="en-US" dirty="0" smtClean="0"/>
          </a:p>
          <a:p>
            <a:pPr lvl="1"/>
            <a:r>
              <a:rPr lang="en-US" dirty="0" smtClean="0"/>
              <a:t>How far </a:t>
            </a:r>
            <a:r>
              <a:rPr lang="en-US" dirty="0"/>
              <a:t>will the drunkard be from the lamp post? </a:t>
            </a:r>
            <a:endParaRPr lang="en-US" dirty="0" smtClean="0"/>
          </a:p>
          <a:p>
            <a:r>
              <a:rPr lang="en-US" dirty="0" smtClean="0"/>
              <a:t>We </a:t>
            </a:r>
            <a:r>
              <a:rPr lang="en-US" dirty="0"/>
              <a:t>will find </a:t>
            </a:r>
            <a:r>
              <a:rPr lang="en-US" dirty="0" smtClean="0"/>
              <a:t>that</a:t>
            </a:r>
          </a:p>
          <a:p>
            <a:pPr lvl="1"/>
            <a:r>
              <a:rPr lang="en-US" dirty="0" smtClean="0"/>
              <a:t> </a:t>
            </a:r>
            <a:r>
              <a:rPr lang="en-US" dirty="0"/>
              <a:t>the mean square displacement of </a:t>
            </a:r>
            <a:r>
              <a:rPr lang="en-US" dirty="0" smtClean="0"/>
              <a:t>a random </a:t>
            </a:r>
            <a:r>
              <a:rPr lang="en-US" dirty="0"/>
              <a:t>walker, for example, a dust particle or a drunkard, grows linearly with </a:t>
            </a:r>
            <a:r>
              <a:rPr lang="en-US" dirty="0" smtClean="0"/>
              <a:t>time</a:t>
            </a:r>
            <a:r>
              <a:rPr lang="en-US" dirty="0"/>
              <a:t>!</a:t>
            </a:r>
            <a:endParaRPr lang="en-US" dirty="0" smtClean="0"/>
          </a:p>
          <a:p>
            <a:r>
              <a:rPr lang="en-US" dirty="0" smtClean="0"/>
              <a:t>This result and </a:t>
            </a:r>
            <a:r>
              <a:rPr lang="en-US" dirty="0"/>
              <a:t>its relation to diffusion leads to many applications that might seem to be unrelated to </a:t>
            </a:r>
            <a:r>
              <a:rPr lang="en-US" dirty="0" smtClean="0"/>
              <a:t>the original </a:t>
            </a:r>
            <a:r>
              <a:rPr lang="en-US" dirty="0"/>
              <a:t>drunken sailor problem.</a:t>
            </a:r>
          </a:p>
        </p:txBody>
      </p:sp>
    </p:spTree>
    <p:extLst>
      <p:ext uri="{BB962C8B-B14F-4D97-AF65-F5344CB8AC3E}">
        <p14:creationId xmlns:p14="http://schemas.microsoft.com/office/powerpoint/2010/main" val="1784768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0"/>
            <a:ext cx="8229600" cy="4525963"/>
          </a:xfrm>
        </p:spPr>
        <p:txBody>
          <a:bodyPr>
            <a:normAutofit fontScale="85000" lnSpcReduction="20000"/>
          </a:bodyPr>
          <a:lstStyle/>
          <a:p>
            <a:r>
              <a:rPr lang="en-US" dirty="0"/>
              <a:t>F</a:t>
            </a:r>
            <a:r>
              <a:rPr lang="en-US" dirty="0" smtClean="0"/>
              <a:t>irst </a:t>
            </a:r>
            <a:r>
              <a:rPr lang="en-US" dirty="0"/>
              <a:t>consider an idealized example of a random </a:t>
            </a:r>
            <a:r>
              <a:rPr lang="en-US" dirty="0" smtClean="0"/>
              <a:t>walker</a:t>
            </a:r>
          </a:p>
          <a:p>
            <a:pPr lvl="1"/>
            <a:r>
              <a:rPr lang="en-US" dirty="0" smtClean="0"/>
              <a:t> </a:t>
            </a:r>
            <a:r>
              <a:rPr lang="en-US" dirty="0"/>
              <a:t>that can move only along a line.</a:t>
            </a:r>
          </a:p>
          <a:p>
            <a:r>
              <a:rPr lang="en-US" dirty="0"/>
              <a:t>Suppose that the walker begins at </a:t>
            </a:r>
            <a:r>
              <a:rPr lang="en-US" i="1" dirty="0"/>
              <a:t>x </a:t>
            </a:r>
            <a:r>
              <a:rPr lang="en-US" dirty="0"/>
              <a:t>= 0 and that each step is of equal length </a:t>
            </a:r>
            <a:r>
              <a:rPr lang="en-US" i="1" dirty="0"/>
              <a:t>a</a:t>
            </a:r>
            <a:r>
              <a:rPr lang="en-US" dirty="0"/>
              <a:t>. </a:t>
            </a:r>
            <a:endParaRPr lang="en-US" dirty="0" smtClean="0"/>
          </a:p>
          <a:p>
            <a:r>
              <a:rPr lang="en-US" dirty="0" smtClean="0"/>
              <a:t>At </a:t>
            </a:r>
            <a:r>
              <a:rPr lang="en-US" dirty="0"/>
              <a:t>each </a:t>
            </a:r>
            <a:r>
              <a:rPr lang="en-US" dirty="0" smtClean="0"/>
              <a:t>time interval </a:t>
            </a:r>
          </a:p>
          <a:p>
            <a:pPr lvl="1"/>
            <a:r>
              <a:rPr lang="en-US" dirty="0" smtClean="0"/>
              <a:t>the </a:t>
            </a:r>
            <a:r>
              <a:rPr lang="en-US" dirty="0"/>
              <a:t>walker has a probability </a:t>
            </a:r>
            <a:r>
              <a:rPr lang="en-US" i="1" dirty="0"/>
              <a:t>p </a:t>
            </a:r>
            <a:r>
              <a:rPr lang="en-US" dirty="0"/>
              <a:t>of a step to the right </a:t>
            </a:r>
            <a:endParaRPr lang="en-US" dirty="0" smtClean="0"/>
          </a:p>
          <a:p>
            <a:pPr lvl="1"/>
            <a:r>
              <a:rPr lang="en-US" dirty="0" smtClean="0"/>
              <a:t>and </a:t>
            </a:r>
            <a:r>
              <a:rPr lang="en-US" dirty="0"/>
              <a:t>a probability </a:t>
            </a:r>
            <a:r>
              <a:rPr lang="en-US" i="1" dirty="0"/>
              <a:t>q </a:t>
            </a:r>
            <a:r>
              <a:rPr lang="en-US" dirty="0"/>
              <a:t>= 1 </a:t>
            </a:r>
            <a:r>
              <a:rPr lang="en-US" i="1" dirty="0"/>
              <a:t>− p </a:t>
            </a:r>
            <a:r>
              <a:rPr lang="en-US" dirty="0"/>
              <a:t>of a </a:t>
            </a:r>
            <a:r>
              <a:rPr lang="en-US" dirty="0" smtClean="0"/>
              <a:t>step to </a:t>
            </a:r>
            <a:r>
              <a:rPr lang="en-US" dirty="0"/>
              <a:t>the left. </a:t>
            </a:r>
            <a:endParaRPr lang="en-US" dirty="0" smtClean="0"/>
          </a:p>
          <a:p>
            <a:pPr lvl="1"/>
            <a:r>
              <a:rPr lang="en-US" dirty="0" smtClean="0"/>
              <a:t>The </a:t>
            </a:r>
            <a:r>
              <a:rPr lang="en-US" dirty="0"/>
              <a:t>direction of each step is independent of the preceding one. </a:t>
            </a:r>
            <a:endParaRPr lang="en-US" dirty="0" smtClean="0"/>
          </a:p>
          <a:p>
            <a:r>
              <a:rPr lang="en-US" dirty="0" smtClean="0"/>
              <a:t>After </a:t>
            </a:r>
            <a:r>
              <a:rPr lang="en-US" i="1" dirty="0"/>
              <a:t>N </a:t>
            </a:r>
            <a:r>
              <a:rPr lang="en-US" dirty="0"/>
              <a:t>steps </a:t>
            </a:r>
            <a:r>
              <a:rPr lang="en-US" dirty="0" smtClean="0"/>
              <a:t>the displacement </a:t>
            </a:r>
            <a:r>
              <a:rPr lang="en-US" i="1" dirty="0"/>
              <a:t>x </a:t>
            </a:r>
            <a:r>
              <a:rPr lang="en-US" dirty="0"/>
              <a:t>of the walker from the origin is given </a:t>
            </a:r>
            <a:r>
              <a:rPr lang="en-US" dirty="0" smtClean="0"/>
              <a:t>by </a:t>
            </a:r>
            <a:r>
              <a:rPr lang="en-US" i="1" dirty="0" err="1" smtClean="0"/>
              <a:t>x</a:t>
            </a:r>
            <a:r>
              <a:rPr lang="en-US" baseline="-25000" dirty="0" err="1" smtClean="0"/>
              <a:t>n</a:t>
            </a:r>
            <a:r>
              <a:rPr lang="en-US" dirty="0" smtClean="0"/>
              <a:t>=</a:t>
            </a:r>
            <a:r>
              <a:rPr lang="el-GR" sz="4000" dirty="0" smtClean="0"/>
              <a:t>Σ</a:t>
            </a:r>
            <a:r>
              <a:rPr lang="en-US" i="1" dirty="0" err="1" smtClean="0"/>
              <a:t>s</a:t>
            </a:r>
            <a:r>
              <a:rPr lang="en-US" i="1" baseline="-25000" dirty="0" err="1" smtClean="0"/>
              <a:t>i</a:t>
            </a:r>
            <a:r>
              <a:rPr lang="en-US" dirty="0" smtClean="0"/>
              <a:t> , </a:t>
            </a:r>
            <a:r>
              <a:rPr lang="en-US" dirty="0"/>
              <a:t>where </a:t>
            </a:r>
            <a:r>
              <a:rPr lang="en-US" i="1" dirty="0" err="1"/>
              <a:t>s</a:t>
            </a:r>
            <a:r>
              <a:rPr lang="en-US" i="1" baseline="-25000" dirty="0" err="1"/>
              <a:t>i</a:t>
            </a:r>
            <a:r>
              <a:rPr lang="en-US" i="1" dirty="0"/>
              <a:t> </a:t>
            </a:r>
            <a:r>
              <a:rPr lang="en-US" dirty="0"/>
              <a:t>= </a:t>
            </a:r>
            <a:r>
              <a:rPr lang="en-US" i="1" dirty="0"/>
              <a:t>±a</a:t>
            </a:r>
            <a:r>
              <a:rPr lang="en-US" dirty="0" smtClean="0"/>
              <a:t>. i: from 1 to N. </a:t>
            </a:r>
            <a:endParaRPr lang="en-US" baseline="-25000" dirty="0"/>
          </a:p>
        </p:txBody>
      </p:sp>
      <p:pic>
        <p:nvPicPr>
          <p:cNvPr id="4" name="Picture 2" descr="https://simomaths.files.wordpress.com/2012/10/drunkch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25144"/>
            <a:ext cx="4029075"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171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For </a:t>
            </a:r>
            <a:r>
              <a:rPr lang="en-US" i="1" dirty="0"/>
              <a:t>p </a:t>
            </a:r>
            <a:r>
              <a:rPr lang="en-US" dirty="0"/>
              <a:t>= 1</a:t>
            </a:r>
            <a:r>
              <a:rPr lang="en-US" i="1" dirty="0"/>
              <a:t>/</a:t>
            </a:r>
            <a:r>
              <a:rPr lang="en-US" dirty="0"/>
              <a:t>2 we can generate one walk of </a:t>
            </a:r>
            <a:r>
              <a:rPr lang="en-US" i="1" dirty="0"/>
              <a:t>N </a:t>
            </a:r>
            <a:r>
              <a:rPr lang="en-US" dirty="0"/>
              <a:t>steps </a:t>
            </a:r>
            <a:endParaRPr lang="en-US" dirty="0" smtClean="0"/>
          </a:p>
          <a:p>
            <a:pPr lvl="1"/>
            <a:r>
              <a:rPr lang="en-US" dirty="0" smtClean="0"/>
              <a:t>by </a:t>
            </a:r>
            <a:r>
              <a:rPr lang="en-US" dirty="0"/>
              <a:t>flipping a coin </a:t>
            </a:r>
            <a:r>
              <a:rPr lang="en-US" i="1" dirty="0"/>
              <a:t>N </a:t>
            </a:r>
            <a:r>
              <a:rPr lang="en-US" dirty="0"/>
              <a:t>times </a:t>
            </a:r>
            <a:endParaRPr lang="en-US" dirty="0" smtClean="0"/>
          </a:p>
          <a:p>
            <a:pPr lvl="1"/>
            <a:r>
              <a:rPr lang="en-US" dirty="0" smtClean="0"/>
              <a:t>and increasing </a:t>
            </a:r>
            <a:r>
              <a:rPr lang="en-US" i="1" dirty="0"/>
              <a:t>x </a:t>
            </a:r>
            <a:r>
              <a:rPr lang="en-US" dirty="0"/>
              <a:t>by </a:t>
            </a:r>
            <a:r>
              <a:rPr lang="en-US" i="1" dirty="0"/>
              <a:t>a </a:t>
            </a:r>
            <a:r>
              <a:rPr lang="en-US" dirty="0"/>
              <a:t>each time the coin is </a:t>
            </a:r>
            <a:r>
              <a:rPr lang="en-US" dirty="0" smtClean="0"/>
              <a:t>heads</a:t>
            </a:r>
          </a:p>
          <a:p>
            <a:pPr lvl="1"/>
            <a:r>
              <a:rPr lang="en-US" dirty="0" smtClean="0"/>
              <a:t>and </a:t>
            </a:r>
            <a:r>
              <a:rPr lang="en-US" dirty="0"/>
              <a:t>decreasing </a:t>
            </a:r>
            <a:r>
              <a:rPr lang="en-US" i="1" dirty="0"/>
              <a:t>x </a:t>
            </a:r>
            <a:r>
              <a:rPr lang="en-US" dirty="0"/>
              <a:t>by </a:t>
            </a:r>
            <a:r>
              <a:rPr lang="en-US" i="1" dirty="0"/>
              <a:t>a </a:t>
            </a:r>
            <a:r>
              <a:rPr lang="en-US" dirty="0"/>
              <a:t>each time the coin is tails</a:t>
            </a:r>
            <a:r>
              <a:rPr lang="en-US" dirty="0" smtClean="0"/>
              <a:t>.</a:t>
            </a:r>
          </a:p>
          <a:p>
            <a:pPr lvl="1"/>
            <a:endParaRPr lang="en-US" dirty="0"/>
          </a:p>
        </p:txBody>
      </p:sp>
    </p:spTree>
    <p:extLst>
      <p:ext uri="{BB962C8B-B14F-4D97-AF65-F5344CB8AC3E}">
        <p14:creationId xmlns:p14="http://schemas.microsoft.com/office/powerpoint/2010/main" val="2029914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write bug free code?</a:t>
            </a:r>
            <a:endParaRPr lang="en-US" dirty="0"/>
          </a:p>
        </p:txBody>
      </p:sp>
      <p:sp>
        <p:nvSpPr>
          <p:cNvPr id="3" name="内容占位符 2"/>
          <p:cNvSpPr>
            <a:spLocks noGrp="1"/>
          </p:cNvSpPr>
          <p:nvPr>
            <p:ph idx="1"/>
          </p:nvPr>
        </p:nvSpPr>
        <p:spPr/>
        <p:txBody>
          <a:bodyPr/>
          <a:lstStyle/>
          <a:p>
            <a:r>
              <a:rPr lang="en-US" dirty="0" smtClean="0"/>
              <a:t>Suppose you’ll be writing a large simulation program consisting thousands of lines or more, any principles you can apply to write bug free code?</a:t>
            </a:r>
          </a:p>
          <a:p>
            <a:pPr lvl="1"/>
            <a:r>
              <a:rPr lang="en-US" dirty="0" smtClean="0"/>
              <a:t>Any suggestions?</a:t>
            </a:r>
            <a:endParaRPr lang="en-US" dirty="0"/>
          </a:p>
        </p:txBody>
      </p:sp>
    </p:spTree>
    <p:extLst>
      <p:ext uri="{BB962C8B-B14F-4D97-AF65-F5344CB8AC3E}">
        <p14:creationId xmlns:p14="http://schemas.microsoft.com/office/powerpoint/2010/main" val="817913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I</a:t>
            </a:r>
            <a:r>
              <a:rPr lang="en-US" dirty="0" smtClean="0"/>
              <a:t>f </a:t>
            </a:r>
            <a:r>
              <a:rPr lang="en-US" dirty="0"/>
              <a:t>we average over a sufficient number of walks of </a:t>
            </a:r>
            <a:r>
              <a:rPr lang="en-US" i="1" dirty="0"/>
              <a:t>N </a:t>
            </a:r>
            <a:r>
              <a:rPr lang="en-US" dirty="0"/>
              <a:t>steps, </a:t>
            </a:r>
            <a:endParaRPr lang="en-US" dirty="0" smtClean="0"/>
          </a:p>
          <a:p>
            <a:pPr lvl="1"/>
            <a:r>
              <a:rPr lang="en-US" dirty="0" smtClean="0"/>
              <a:t>then </a:t>
            </a:r>
            <a:r>
              <a:rPr lang="en-US" dirty="0"/>
              <a:t>the average </a:t>
            </a:r>
            <a:r>
              <a:rPr lang="en-US" dirty="0" smtClean="0"/>
              <a:t>of </a:t>
            </a:r>
            <a:r>
              <a:rPr lang="en-US" i="1" dirty="0" err="1" smtClean="0"/>
              <a:t>x</a:t>
            </a:r>
            <a:r>
              <a:rPr lang="en-US" i="1" baseline="-25000" dirty="0" err="1" smtClean="0"/>
              <a:t>N</a:t>
            </a:r>
            <a:r>
              <a:rPr lang="en-US" dirty="0"/>
              <a:t>, denoted by </a:t>
            </a:r>
            <a:r>
              <a:rPr lang="en-US" i="1" dirty="0"/>
              <a:t>⟨</a:t>
            </a:r>
            <a:r>
              <a:rPr lang="en-US" i="1" dirty="0" err="1"/>
              <a:t>x</a:t>
            </a:r>
            <a:r>
              <a:rPr lang="en-US" i="1" baseline="-25000" dirty="0" err="1"/>
              <a:t>N</a:t>
            </a:r>
            <a:r>
              <a:rPr lang="en-US" i="1" dirty="0"/>
              <a:t>⟩</a:t>
            </a:r>
            <a:r>
              <a:rPr lang="en-US" dirty="0"/>
              <a:t>, would be (</a:t>
            </a:r>
            <a:r>
              <a:rPr lang="en-US" i="1" dirty="0"/>
              <a:t>p−q</a:t>
            </a:r>
            <a:r>
              <a:rPr lang="en-US" dirty="0"/>
              <a:t>)</a:t>
            </a:r>
            <a:r>
              <a:rPr lang="en-US" i="1" dirty="0"/>
              <a:t>Na</a:t>
            </a:r>
            <a:r>
              <a:rPr lang="en-US" dirty="0"/>
              <a:t>. </a:t>
            </a:r>
            <a:endParaRPr lang="en-US" dirty="0" smtClean="0"/>
          </a:p>
          <a:p>
            <a:r>
              <a:rPr lang="en-US" dirty="0" smtClean="0"/>
              <a:t>We </a:t>
            </a:r>
            <a:r>
              <a:rPr lang="en-US" dirty="0"/>
              <a:t>can derive this result by writing </a:t>
            </a:r>
            <a:endParaRPr lang="en-US" dirty="0" smtClean="0"/>
          </a:p>
          <a:p>
            <a:pPr lvl="1"/>
            <a:r>
              <a:rPr lang="en-US" i="1" dirty="0" smtClean="0"/>
              <a:t>⟨</a:t>
            </a:r>
            <a:r>
              <a:rPr lang="en-US" i="1" dirty="0"/>
              <a:t>x⟩ </a:t>
            </a:r>
            <a:r>
              <a:rPr lang="en-US" dirty="0" smtClean="0"/>
              <a:t>= </a:t>
            </a:r>
            <a:r>
              <a:rPr lang="el-GR" dirty="0" smtClean="0"/>
              <a:t>Σ</a:t>
            </a:r>
            <a:r>
              <a:rPr lang="en-US" i="1" dirty="0" smtClean="0"/>
              <a:t>⟨</a:t>
            </a:r>
            <a:r>
              <a:rPr lang="en-US" i="1" dirty="0" err="1" smtClean="0"/>
              <a:t>s</a:t>
            </a:r>
            <a:r>
              <a:rPr lang="en-US" i="1" baseline="-25000" dirty="0" err="1" smtClean="0"/>
              <a:t>i</a:t>
            </a:r>
            <a:r>
              <a:rPr lang="en-US" i="1" dirty="0"/>
              <a:t>⟩ </a:t>
            </a:r>
            <a:r>
              <a:rPr lang="en-US" dirty="0" smtClean="0"/>
              <a:t>=</a:t>
            </a:r>
            <a:r>
              <a:rPr lang="en-US" i="1" dirty="0" smtClean="0"/>
              <a:t>N⟨s</a:t>
            </a:r>
            <a:r>
              <a:rPr lang="en-US" i="1" dirty="0"/>
              <a:t>⟩</a:t>
            </a:r>
            <a:r>
              <a:rPr lang="en-US" dirty="0"/>
              <a:t>, </a:t>
            </a:r>
            <a:r>
              <a:rPr lang="en-US" dirty="0" smtClean="0"/>
              <a:t> i: from 1 to N</a:t>
            </a:r>
          </a:p>
          <a:p>
            <a:pPr lvl="1"/>
            <a:r>
              <a:rPr lang="en-US" dirty="0" smtClean="0"/>
              <a:t>because </a:t>
            </a:r>
            <a:r>
              <a:rPr lang="en-US" dirty="0"/>
              <a:t>the average of the sum is the sum of the averages, </a:t>
            </a:r>
            <a:endParaRPr lang="en-US" dirty="0" smtClean="0"/>
          </a:p>
          <a:p>
            <a:pPr lvl="1"/>
            <a:r>
              <a:rPr lang="en-US" dirty="0" smtClean="0"/>
              <a:t>and </a:t>
            </a:r>
            <a:r>
              <a:rPr lang="en-US" dirty="0"/>
              <a:t>the average of each step </a:t>
            </a:r>
            <a:r>
              <a:rPr lang="en-US" dirty="0" smtClean="0"/>
              <a:t>is the </a:t>
            </a:r>
            <a:r>
              <a:rPr lang="en-US" dirty="0"/>
              <a:t>same. </a:t>
            </a:r>
            <a:endParaRPr lang="en-US" dirty="0" smtClean="0"/>
          </a:p>
          <a:p>
            <a:r>
              <a:rPr lang="en-US" dirty="0" smtClean="0"/>
              <a:t>We </a:t>
            </a:r>
            <a:r>
              <a:rPr lang="en-US" dirty="0"/>
              <a:t>have </a:t>
            </a:r>
            <a:r>
              <a:rPr lang="en-US" i="1" dirty="0"/>
              <a:t>⟨s⟩ </a:t>
            </a:r>
            <a:r>
              <a:rPr lang="en-US" dirty="0"/>
              <a:t>= </a:t>
            </a:r>
            <a:r>
              <a:rPr lang="en-US" i="1" dirty="0"/>
              <a:t>p</a:t>
            </a:r>
            <a:r>
              <a:rPr lang="en-US" dirty="0"/>
              <a:t>(</a:t>
            </a:r>
            <a:r>
              <a:rPr lang="en-US" i="1" dirty="0"/>
              <a:t>a</a:t>
            </a:r>
            <a:r>
              <a:rPr lang="en-US" dirty="0"/>
              <a:t>) + </a:t>
            </a:r>
            <a:r>
              <a:rPr lang="en-US" i="1" dirty="0"/>
              <a:t>q</a:t>
            </a:r>
            <a:r>
              <a:rPr lang="en-US" dirty="0"/>
              <a:t>(</a:t>
            </a:r>
            <a:r>
              <a:rPr lang="en-US" i="1" dirty="0"/>
              <a:t>−a</a:t>
            </a:r>
            <a:r>
              <a:rPr lang="en-US" dirty="0"/>
              <a:t>) = (</a:t>
            </a:r>
            <a:r>
              <a:rPr lang="en-US" i="1" dirty="0"/>
              <a:t>p − q</a:t>
            </a:r>
            <a:r>
              <a:rPr lang="en-US" dirty="0"/>
              <a:t>)</a:t>
            </a:r>
            <a:r>
              <a:rPr lang="en-US" i="1" dirty="0"/>
              <a:t>a</a:t>
            </a:r>
            <a:r>
              <a:rPr lang="en-US" dirty="0"/>
              <a:t>, and the result follows. </a:t>
            </a:r>
            <a:endParaRPr lang="en-US" dirty="0" smtClean="0"/>
          </a:p>
          <a:p>
            <a:r>
              <a:rPr lang="en-US" dirty="0" smtClean="0"/>
              <a:t>For </a:t>
            </a:r>
            <a:r>
              <a:rPr lang="en-US" dirty="0"/>
              <a:t>simplicity, we </a:t>
            </a:r>
            <a:r>
              <a:rPr lang="en-US" dirty="0" smtClean="0"/>
              <a:t>will frequently </a:t>
            </a:r>
            <a:r>
              <a:rPr lang="en-US" dirty="0"/>
              <a:t>drop the subscript </a:t>
            </a:r>
            <a:r>
              <a:rPr lang="en-US" i="1" dirty="0"/>
              <a:t>N </a:t>
            </a:r>
            <a:r>
              <a:rPr lang="en-US" dirty="0"/>
              <a:t>and write </a:t>
            </a:r>
            <a:r>
              <a:rPr lang="en-US" i="1" dirty="0"/>
              <a:t>⟨x</a:t>
            </a:r>
            <a:r>
              <a:rPr lang="en-US" i="1" dirty="0" smtClean="0"/>
              <a:t>⟩</a:t>
            </a:r>
            <a:r>
              <a:rPr lang="en-US" dirty="0" smtClean="0"/>
              <a:t>.</a:t>
            </a:r>
          </a:p>
          <a:p>
            <a:endParaRPr lang="en-US" dirty="0"/>
          </a:p>
        </p:txBody>
      </p:sp>
    </p:spTree>
    <p:extLst>
      <p:ext uri="{BB962C8B-B14F-4D97-AF65-F5344CB8AC3E}">
        <p14:creationId xmlns:p14="http://schemas.microsoft.com/office/powerpoint/2010/main" val="2755164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Because </a:t>
            </a:r>
            <a:r>
              <a:rPr lang="en-US" i="1" dirty="0"/>
              <a:t>⟨x⟩ </a:t>
            </a:r>
            <a:r>
              <a:rPr lang="en-US" dirty="0"/>
              <a:t>= 0 for </a:t>
            </a:r>
            <a:r>
              <a:rPr lang="en-US" i="1" dirty="0"/>
              <a:t>p </a:t>
            </a:r>
            <a:r>
              <a:rPr lang="en-US" dirty="0"/>
              <a:t>= 1</a:t>
            </a:r>
            <a:r>
              <a:rPr lang="en-US" i="1" dirty="0"/>
              <a:t>/</a:t>
            </a:r>
            <a:r>
              <a:rPr lang="en-US" dirty="0"/>
              <a:t>2, we need a better measure of the extent of the walk. </a:t>
            </a:r>
            <a:endParaRPr lang="en-US" dirty="0" smtClean="0"/>
          </a:p>
          <a:p>
            <a:r>
              <a:rPr lang="en-US" dirty="0" smtClean="0"/>
              <a:t>One measure </a:t>
            </a:r>
            <a:r>
              <a:rPr lang="en-US" dirty="0"/>
              <a:t>is the displacement squared:</a:t>
            </a:r>
          </a:p>
          <a:p>
            <a:r>
              <a:rPr lang="en-US" i="1" dirty="0" smtClean="0"/>
              <a:t>x</a:t>
            </a:r>
            <a:r>
              <a:rPr lang="en-US" baseline="30000" dirty="0" smtClean="0"/>
              <a:t>2</a:t>
            </a:r>
            <a:r>
              <a:rPr lang="en-US" i="1" baseline="-25000" dirty="0" smtClean="0"/>
              <a:t>N</a:t>
            </a:r>
            <a:r>
              <a:rPr lang="en-US" i="1" dirty="0" smtClean="0"/>
              <a:t> </a:t>
            </a:r>
            <a:r>
              <a:rPr lang="en-US" dirty="0" smtClean="0"/>
              <a:t>=</a:t>
            </a:r>
            <a:r>
              <a:rPr lang="el-GR" dirty="0" smtClean="0"/>
              <a:t>[Σ</a:t>
            </a:r>
            <a:r>
              <a:rPr lang="en-US" i="1" dirty="0"/>
              <a:t> </a:t>
            </a:r>
            <a:r>
              <a:rPr lang="en-US" i="1" dirty="0" err="1" smtClean="0"/>
              <a:t>s</a:t>
            </a:r>
            <a:r>
              <a:rPr lang="en-US" i="1" baseline="-25000" dirty="0" err="1" smtClean="0"/>
              <a:t>i</a:t>
            </a:r>
            <a:r>
              <a:rPr lang="en-US" dirty="0" smtClean="0"/>
              <a:t>]</a:t>
            </a:r>
            <a:r>
              <a:rPr lang="en-US" baseline="30000" dirty="0" smtClean="0"/>
              <a:t>2</a:t>
            </a:r>
            <a:r>
              <a:rPr lang="en-US" dirty="0" smtClean="0"/>
              <a:t>, </a:t>
            </a:r>
          </a:p>
          <a:p>
            <a:pPr lvl="1"/>
            <a:r>
              <a:rPr lang="en-US" dirty="0" smtClean="0"/>
              <a:t>i: from 1 to N</a:t>
            </a:r>
            <a:r>
              <a:rPr lang="en-US" i="1" dirty="0" smtClean="0"/>
              <a:t>.</a:t>
            </a:r>
          </a:p>
          <a:p>
            <a:r>
              <a:rPr lang="en-US" dirty="0"/>
              <a:t>For </a:t>
            </a:r>
            <a:r>
              <a:rPr lang="en-US" i="1" dirty="0" smtClean="0"/>
              <a:t>p ≠</a:t>
            </a:r>
            <a:r>
              <a:rPr lang="en-US" dirty="0" smtClean="0"/>
              <a:t> </a:t>
            </a:r>
            <a:r>
              <a:rPr lang="en-US" dirty="0"/>
              <a:t>1</a:t>
            </a:r>
            <a:r>
              <a:rPr lang="en-US" i="1" dirty="0"/>
              <a:t>/</a:t>
            </a:r>
            <a:r>
              <a:rPr lang="en-US" dirty="0"/>
              <a:t>2, it is convenient to consider the mean square net displacement Δ</a:t>
            </a:r>
            <a:r>
              <a:rPr lang="en-US" i="1" dirty="0"/>
              <a:t>x</a:t>
            </a:r>
            <a:r>
              <a:rPr lang="en-US" baseline="30000" dirty="0"/>
              <a:t>2</a:t>
            </a:r>
            <a:r>
              <a:rPr lang="en-US" dirty="0"/>
              <a:t> defined as</a:t>
            </a:r>
          </a:p>
          <a:p>
            <a:r>
              <a:rPr lang="el-GR" dirty="0"/>
              <a:t>Δ</a:t>
            </a:r>
            <a:r>
              <a:rPr lang="en-US" i="1" dirty="0"/>
              <a:t>x</a:t>
            </a:r>
            <a:r>
              <a:rPr lang="en-US" baseline="30000" dirty="0"/>
              <a:t>2</a:t>
            </a:r>
            <a:r>
              <a:rPr lang="en-US" dirty="0"/>
              <a:t> </a:t>
            </a:r>
            <a:r>
              <a:rPr lang="en-US" i="1" dirty="0"/>
              <a:t>≡ </a:t>
            </a:r>
            <a:r>
              <a:rPr lang="en-US" i="1" dirty="0" smtClean="0"/>
              <a:t>⟨</a:t>
            </a:r>
            <a:r>
              <a:rPr lang="en-US" dirty="0" smtClean="0"/>
              <a:t>(</a:t>
            </a:r>
            <a:r>
              <a:rPr lang="en-US" i="1" dirty="0" smtClean="0"/>
              <a:t>x </a:t>
            </a:r>
            <a:r>
              <a:rPr lang="en-US" i="1" dirty="0"/>
              <a:t>− ⟨x</a:t>
            </a:r>
            <a:r>
              <a:rPr lang="en-US" i="1" dirty="0" smtClean="0"/>
              <a:t>⟩</a:t>
            </a:r>
            <a:r>
              <a:rPr lang="en-US" dirty="0" smtClean="0"/>
              <a:t>)</a:t>
            </a:r>
            <a:r>
              <a:rPr lang="en-US" baseline="30000" dirty="0"/>
              <a:t>2</a:t>
            </a:r>
            <a:r>
              <a:rPr lang="en-US" i="1" dirty="0"/>
              <a:t>⟩ </a:t>
            </a:r>
            <a:r>
              <a:rPr lang="en-US" dirty="0" smtClean="0"/>
              <a:t>= </a:t>
            </a:r>
            <a:r>
              <a:rPr lang="en-US" i="1" dirty="0"/>
              <a:t>⟨x</a:t>
            </a:r>
            <a:r>
              <a:rPr lang="en-US" baseline="30000" dirty="0"/>
              <a:t>2</a:t>
            </a:r>
            <a:r>
              <a:rPr lang="en-US" i="1" dirty="0"/>
              <a:t>⟩ − ⟨x⟩</a:t>
            </a:r>
            <a:r>
              <a:rPr lang="en-US" baseline="30000" dirty="0"/>
              <a:t>2</a:t>
            </a:r>
            <a:r>
              <a:rPr lang="en-US" i="1" dirty="0"/>
              <a:t>. </a:t>
            </a:r>
            <a:endParaRPr lang="en-US" dirty="0"/>
          </a:p>
          <a:p>
            <a:pPr lvl="1"/>
            <a:r>
              <a:rPr lang="en-US" dirty="0"/>
              <a:t>(We have written Δ</a:t>
            </a:r>
            <a:r>
              <a:rPr lang="en-US" i="1" dirty="0"/>
              <a:t>x</a:t>
            </a:r>
            <a:r>
              <a:rPr lang="en-US" baseline="30000" dirty="0"/>
              <a:t>2</a:t>
            </a:r>
            <a:r>
              <a:rPr lang="en-US" dirty="0"/>
              <a:t> rather than </a:t>
            </a:r>
            <a:r>
              <a:rPr lang="en-US" i="1" dirty="0"/>
              <a:t>⟨</a:t>
            </a:r>
            <a:r>
              <a:rPr lang="en-US" dirty="0"/>
              <a:t>Δ</a:t>
            </a:r>
            <a:r>
              <a:rPr lang="en-US" i="1" dirty="0"/>
              <a:t>x</a:t>
            </a:r>
            <a:r>
              <a:rPr lang="en-US" baseline="30000" dirty="0"/>
              <a:t>2</a:t>
            </a:r>
            <a:r>
              <a:rPr lang="en-US" i="1" dirty="0"/>
              <a:t>⟩ </a:t>
            </a:r>
            <a:r>
              <a:rPr lang="en-US" dirty="0"/>
              <a:t>for simplicity.) </a:t>
            </a:r>
            <a:endParaRPr lang="en-US" dirty="0" smtClean="0"/>
          </a:p>
          <a:p>
            <a:pPr lvl="1"/>
            <a:r>
              <a:rPr lang="en-US" dirty="0" smtClean="0"/>
              <a:t>To </a:t>
            </a:r>
            <a:r>
              <a:rPr lang="en-US" dirty="0"/>
              <a:t>determine Δ</a:t>
            </a:r>
            <a:r>
              <a:rPr lang="en-US" i="1" dirty="0"/>
              <a:t>x</a:t>
            </a:r>
            <a:r>
              <a:rPr lang="en-US" baseline="30000" dirty="0"/>
              <a:t>2</a:t>
            </a:r>
            <a:r>
              <a:rPr lang="en-US" dirty="0"/>
              <a:t>, we write </a:t>
            </a:r>
            <a:r>
              <a:rPr lang="el-GR" dirty="0"/>
              <a:t>Δ</a:t>
            </a:r>
            <a:r>
              <a:rPr lang="en-US" i="1" dirty="0"/>
              <a:t>x</a:t>
            </a:r>
            <a:r>
              <a:rPr lang="en-US" baseline="30000" dirty="0"/>
              <a:t>2</a:t>
            </a:r>
            <a:r>
              <a:rPr lang="en-US" dirty="0" smtClean="0"/>
              <a:t> as the </a:t>
            </a:r>
            <a:r>
              <a:rPr lang="en-US" dirty="0"/>
              <a:t>sum of two terms: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6" t="60516" r="42439" b="29615"/>
          <a:stretch/>
        </p:blipFill>
        <p:spPr bwMode="auto">
          <a:xfrm>
            <a:off x="2627784" y="5949280"/>
            <a:ext cx="5115584"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109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pPr lvl="1"/>
            <a:r>
              <a:rPr lang="en-US" dirty="0"/>
              <a:t>where </a:t>
            </a:r>
            <a:r>
              <a:rPr lang="en-US" dirty="0" err="1"/>
              <a:t>Δ</a:t>
            </a:r>
            <a:r>
              <a:rPr lang="en-US" i="1" baseline="-25000" dirty="0" err="1"/>
              <a:t>i</a:t>
            </a:r>
            <a:r>
              <a:rPr lang="en-US" i="1" dirty="0"/>
              <a:t> </a:t>
            </a:r>
            <a:r>
              <a:rPr lang="en-US" dirty="0"/>
              <a:t>= </a:t>
            </a:r>
            <a:r>
              <a:rPr lang="en-US" i="1" dirty="0" err="1"/>
              <a:t>s</a:t>
            </a:r>
            <a:r>
              <a:rPr lang="en-US" i="1" baseline="-25000" dirty="0" err="1"/>
              <a:t>i</a:t>
            </a:r>
            <a:r>
              <a:rPr lang="en-US" i="1" dirty="0"/>
              <a:t> − ⟨s⟩</a:t>
            </a:r>
            <a:r>
              <a:rPr lang="en-US" dirty="0"/>
              <a:t>. </a:t>
            </a:r>
            <a:endParaRPr lang="en-US" dirty="0" smtClean="0"/>
          </a:p>
          <a:p>
            <a:r>
              <a:rPr lang="en-US" dirty="0" smtClean="0"/>
              <a:t>The </a:t>
            </a:r>
            <a:r>
              <a:rPr lang="en-US" dirty="0"/>
              <a:t>first sum on the right-hand side </a:t>
            </a:r>
            <a:r>
              <a:rPr lang="en-US" dirty="0" smtClean="0"/>
              <a:t>of </a:t>
            </a:r>
            <a:r>
              <a:rPr lang="en-US" dirty="0"/>
              <a:t>includes terms for </a:t>
            </a:r>
            <a:r>
              <a:rPr lang="en-US" dirty="0" smtClean="0"/>
              <a:t>which </a:t>
            </a:r>
            <a:r>
              <a:rPr lang="en-US" i="1" dirty="0" err="1" smtClean="0"/>
              <a:t>i</a:t>
            </a:r>
            <a:r>
              <a:rPr lang="en-US" i="1" dirty="0" smtClean="0"/>
              <a:t> </a:t>
            </a:r>
            <a:r>
              <a:rPr lang="en-US" dirty="0"/>
              <a:t>= </a:t>
            </a:r>
            <a:r>
              <a:rPr lang="en-US" i="1" dirty="0"/>
              <a:t>j</a:t>
            </a:r>
            <a:r>
              <a:rPr lang="en-US" dirty="0"/>
              <a:t>; </a:t>
            </a:r>
            <a:endParaRPr lang="en-US" dirty="0" smtClean="0"/>
          </a:p>
          <a:p>
            <a:r>
              <a:rPr lang="en-US" dirty="0" smtClean="0"/>
              <a:t>the </a:t>
            </a:r>
            <a:r>
              <a:rPr lang="en-US" dirty="0"/>
              <a:t>second sum is over </a:t>
            </a:r>
            <a:r>
              <a:rPr lang="en-US" i="1" dirty="0" err="1"/>
              <a:t>i</a:t>
            </a:r>
            <a:r>
              <a:rPr lang="en-US" i="1" dirty="0"/>
              <a:t> </a:t>
            </a:r>
            <a:r>
              <a:rPr lang="en-US" dirty="0"/>
              <a:t>and </a:t>
            </a:r>
            <a:r>
              <a:rPr lang="en-US" i="1" dirty="0"/>
              <a:t>j </a:t>
            </a:r>
            <a:r>
              <a:rPr lang="en-US" dirty="0"/>
              <a:t>with </a:t>
            </a:r>
            <a:r>
              <a:rPr lang="en-US" i="1" dirty="0" err="1" smtClean="0"/>
              <a:t>i</a:t>
            </a:r>
            <a:r>
              <a:rPr lang="en-US" i="1" dirty="0" err="1"/>
              <a:t>≠</a:t>
            </a:r>
            <a:r>
              <a:rPr lang="en-US" i="1" dirty="0" err="1" smtClean="0"/>
              <a:t>j</a:t>
            </a:r>
            <a:r>
              <a:rPr lang="en-US" dirty="0"/>
              <a:t>. </a:t>
            </a:r>
            <a:endParaRPr lang="en-US" dirty="0" smtClean="0"/>
          </a:p>
          <a:p>
            <a:r>
              <a:rPr lang="en-US" dirty="0" smtClean="0"/>
              <a:t>Because </a:t>
            </a:r>
            <a:r>
              <a:rPr lang="en-US" dirty="0"/>
              <a:t>each step is independent, we </a:t>
            </a:r>
            <a:r>
              <a:rPr lang="en-US" dirty="0" smtClean="0"/>
              <a:t>have</a:t>
            </a:r>
          </a:p>
          <a:p>
            <a:pPr lvl="1"/>
            <a:r>
              <a:rPr lang="en-US" i="1" dirty="0" smtClean="0"/>
              <a:t>⟨</a:t>
            </a:r>
            <a:r>
              <a:rPr lang="en-US" dirty="0" err="1" smtClean="0"/>
              <a:t>Δ</a:t>
            </a:r>
            <a:r>
              <a:rPr lang="en-US" i="1" baseline="-25000" dirty="0" err="1" smtClean="0"/>
              <a:t>i</a:t>
            </a:r>
            <a:r>
              <a:rPr lang="en-US" dirty="0" err="1" smtClean="0"/>
              <a:t>Δ</a:t>
            </a:r>
            <a:r>
              <a:rPr lang="en-US" i="1" baseline="-25000" dirty="0" err="1" smtClean="0"/>
              <a:t>j</a:t>
            </a:r>
            <a:r>
              <a:rPr lang="en-US" i="1" dirty="0"/>
              <a:t>⟩ </a:t>
            </a:r>
            <a:r>
              <a:rPr lang="en-US" dirty="0"/>
              <a:t>= </a:t>
            </a:r>
            <a:r>
              <a:rPr lang="en-US" i="1" dirty="0"/>
              <a:t>⟨</a:t>
            </a:r>
            <a:r>
              <a:rPr lang="en-US" dirty="0" err="1"/>
              <a:t>Δ</a:t>
            </a:r>
            <a:r>
              <a:rPr lang="en-US" i="1" baseline="-25000" dirty="0" err="1"/>
              <a:t>i</a:t>
            </a:r>
            <a:r>
              <a:rPr lang="en-US" i="1" dirty="0"/>
              <a:t>⟩⟨</a:t>
            </a:r>
            <a:r>
              <a:rPr lang="en-US" dirty="0" err="1"/>
              <a:t>Δ</a:t>
            </a:r>
            <a:r>
              <a:rPr lang="en-US" i="1" baseline="-25000" dirty="0" err="1"/>
              <a:t>j</a:t>
            </a:r>
            <a:r>
              <a:rPr lang="en-US" i="1" dirty="0"/>
              <a:t>⟩</a:t>
            </a:r>
            <a:r>
              <a:rPr lang="en-US" dirty="0"/>
              <a:t>. </a:t>
            </a:r>
            <a:endParaRPr lang="en-US" dirty="0" smtClean="0"/>
          </a:p>
          <a:p>
            <a:r>
              <a:rPr lang="en-US" dirty="0" smtClean="0"/>
              <a:t>This </a:t>
            </a:r>
            <a:r>
              <a:rPr lang="en-US" dirty="0"/>
              <a:t>term is zero because </a:t>
            </a:r>
            <a:r>
              <a:rPr lang="en-US" i="1" dirty="0"/>
              <a:t>⟨</a:t>
            </a:r>
            <a:r>
              <a:rPr lang="en-US" dirty="0" err="1"/>
              <a:t>Δ</a:t>
            </a:r>
            <a:r>
              <a:rPr lang="en-US" i="1" dirty="0" err="1"/>
              <a:t>i</a:t>
            </a:r>
            <a:r>
              <a:rPr lang="en-US" i="1" dirty="0"/>
              <a:t>⟩ </a:t>
            </a:r>
            <a:r>
              <a:rPr lang="en-US" dirty="0"/>
              <a:t>= 0 for any </a:t>
            </a:r>
            <a:r>
              <a:rPr lang="en-US" i="1" dirty="0" err="1"/>
              <a:t>i</a:t>
            </a:r>
            <a:r>
              <a:rPr lang="en-US" dirty="0"/>
              <a:t>. </a:t>
            </a:r>
            <a:endParaRPr lang="en-US" dirty="0" smtClean="0"/>
          </a:p>
          <a:p>
            <a:r>
              <a:rPr lang="en-US" dirty="0" smtClean="0"/>
              <a:t>Δ</a:t>
            </a:r>
            <a:r>
              <a:rPr lang="en-US" i="1" dirty="0" smtClean="0"/>
              <a:t>x</a:t>
            </a:r>
            <a:r>
              <a:rPr lang="en-US" baseline="30000" dirty="0" smtClean="0"/>
              <a:t>2 </a:t>
            </a:r>
            <a:r>
              <a:rPr lang="en-US" dirty="0" smtClean="0"/>
              <a:t>equals</a:t>
            </a:r>
            <a:r>
              <a:rPr lang="en-US" dirty="0"/>
              <a:t> </a:t>
            </a:r>
            <a:endParaRPr lang="en-US" dirty="0" smtClean="0"/>
          </a:p>
          <a:p>
            <a:pPr lvl="1"/>
            <a:r>
              <a:rPr lang="en-US" i="1" dirty="0" smtClean="0"/>
              <a:t>N⟨</a:t>
            </a:r>
            <a:r>
              <a:rPr lang="en-US" dirty="0" smtClean="0"/>
              <a:t>Δ</a:t>
            </a:r>
            <a:r>
              <a:rPr lang="en-US" baseline="30000" dirty="0" smtClean="0"/>
              <a:t>2</a:t>
            </a:r>
            <a:r>
              <a:rPr lang="en-US" i="1" dirty="0"/>
              <a:t>⟩ </a:t>
            </a:r>
            <a:r>
              <a:rPr lang="en-US" dirty="0"/>
              <a:t>= </a:t>
            </a:r>
            <a:r>
              <a:rPr lang="en-US" i="1" dirty="0"/>
              <a:t>N</a:t>
            </a:r>
            <a:r>
              <a:rPr lang="en-US" dirty="0"/>
              <a:t>[</a:t>
            </a:r>
            <a:r>
              <a:rPr lang="en-US" i="1" dirty="0"/>
              <a:t>⟨s</a:t>
            </a:r>
            <a:r>
              <a:rPr lang="en-US" baseline="30000" dirty="0"/>
              <a:t>2</a:t>
            </a:r>
            <a:r>
              <a:rPr lang="en-US" i="1" dirty="0"/>
              <a:t>⟩−⟨s⟩</a:t>
            </a:r>
            <a:r>
              <a:rPr lang="en-US" baseline="30000" dirty="0"/>
              <a:t>2</a:t>
            </a:r>
            <a:r>
              <a:rPr lang="en-US" dirty="0"/>
              <a:t>] = </a:t>
            </a:r>
            <a:r>
              <a:rPr lang="en-US" i="1" dirty="0"/>
              <a:t>N</a:t>
            </a:r>
            <a:r>
              <a:rPr lang="en-US" dirty="0"/>
              <a:t>[</a:t>
            </a:r>
            <a:r>
              <a:rPr lang="en-US" i="1" dirty="0"/>
              <a:t>a</a:t>
            </a:r>
            <a:r>
              <a:rPr lang="en-US" baseline="30000" dirty="0"/>
              <a:t>2</a:t>
            </a:r>
            <a:r>
              <a:rPr lang="en-US" i="1" dirty="0"/>
              <a:t>−</a:t>
            </a:r>
            <a:r>
              <a:rPr lang="en-US" dirty="0"/>
              <a:t>(</a:t>
            </a:r>
            <a:r>
              <a:rPr lang="en-US" i="1" dirty="0"/>
              <a:t>p−q</a:t>
            </a:r>
            <a:r>
              <a:rPr lang="en-US" dirty="0"/>
              <a:t>)</a:t>
            </a:r>
            <a:r>
              <a:rPr lang="en-US" baseline="30000" dirty="0"/>
              <a:t>2</a:t>
            </a:r>
            <a:r>
              <a:rPr lang="en-US" i="1" dirty="0"/>
              <a:t>a</a:t>
            </a:r>
            <a:r>
              <a:rPr lang="en-US" baseline="30000" dirty="0"/>
              <a:t>2</a:t>
            </a:r>
            <a:r>
              <a:rPr lang="en-US" dirty="0"/>
              <a:t>] = </a:t>
            </a:r>
            <a:r>
              <a:rPr lang="en-US" i="1" dirty="0"/>
              <a:t>N</a:t>
            </a:r>
            <a:r>
              <a:rPr lang="en-US" dirty="0"/>
              <a:t>4</a:t>
            </a:r>
            <a:r>
              <a:rPr lang="en-US" i="1" dirty="0"/>
              <a:t>pqa</a:t>
            </a:r>
            <a:r>
              <a:rPr lang="en-US" baseline="30000" dirty="0"/>
              <a:t>2</a:t>
            </a:r>
            <a:r>
              <a:rPr lang="en-US" dirty="0"/>
              <a:t>, </a:t>
            </a:r>
            <a:endParaRPr lang="en-US" dirty="0" smtClean="0"/>
          </a:p>
          <a:p>
            <a:pPr lvl="1"/>
            <a:r>
              <a:rPr lang="en-US" dirty="0" smtClean="0"/>
              <a:t>where </a:t>
            </a:r>
            <a:r>
              <a:rPr lang="en-US" dirty="0"/>
              <a:t>we have used the fact that </a:t>
            </a:r>
            <a:r>
              <a:rPr lang="en-US" i="1" dirty="0" err="1"/>
              <a:t>p</a:t>
            </a:r>
            <a:r>
              <a:rPr lang="en-US" dirty="0" err="1"/>
              <a:t>+</a:t>
            </a:r>
            <a:r>
              <a:rPr lang="en-US" i="1" dirty="0" err="1"/>
              <a:t>q</a:t>
            </a:r>
            <a:r>
              <a:rPr lang="en-US" i="1" dirty="0"/>
              <a:t> </a:t>
            </a:r>
            <a:r>
              <a:rPr lang="en-US" dirty="0"/>
              <a:t>= 1.</a:t>
            </a:r>
          </a:p>
          <a:p>
            <a:r>
              <a:rPr lang="en-US" dirty="0" smtClean="0"/>
              <a:t>Hence </a:t>
            </a:r>
            <a:r>
              <a:rPr lang="el-GR" dirty="0" smtClean="0"/>
              <a:t>Δ</a:t>
            </a:r>
            <a:r>
              <a:rPr lang="en-US" i="1" dirty="0"/>
              <a:t>x</a:t>
            </a:r>
            <a:r>
              <a:rPr lang="en-US" baseline="30000" dirty="0"/>
              <a:t>2</a:t>
            </a:r>
            <a:r>
              <a:rPr lang="en-US" dirty="0"/>
              <a:t> = 4</a:t>
            </a:r>
            <a:r>
              <a:rPr lang="en-US" i="1" dirty="0"/>
              <a:t>pqNa</a:t>
            </a:r>
            <a:r>
              <a:rPr lang="en-US" baseline="30000" dirty="0"/>
              <a:t>2</a:t>
            </a:r>
            <a:r>
              <a:rPr lang="en-US" i="1" dirty="0"/>
              <a:t>. </a:t>
            </a:r>
            <a:r>
              <a:rPr lang="en-US" dirty="0"/>
              <a:t>(analytical result)</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6" t="60516" r="42439" b="29615"/>
          <a:stretch/>
        </p:blipFill>
        <p:spPr bwMode="auto">
          <a:xfrm>
            <a:off x="849041" y="667228"/>
            <a:ext cx="5115584"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753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We can gain more insight into the nature of random walks by doing a Monte Carlo simulation,</a:t>
            </a:r>
          </a:p>
          <a:p>
            <a:pPr lvl="1"/>
            <a:r>
              <a:rPr lang="en-US" dirty="0" smtClean="0"/>
              <a:t> </a:t>
            </a:r>
            <a:r>
              <a:rPr lang="en-US" dirty="0"/>
              <a:t>by using a computer to “flip coins.” </a:t>
            </a:r>
            <a:endParaRPr lang="en-US" dirty="0" smtClean="0"/>
          </a:p>
          <a:p>
            <a:pPr lvl="1"/>
            <a:r>
              <a:rPr lang="en-US" dirty="0" smtClean="0"/>
              <a:t>The </a:t>
            </a:r>
            <a:r>
              <a:rPr lang="en-US" dirty="0"/>
              <a:t>implementation of the random walk algorithm </a:t>
            </a:r>
            <a:r>
              <a:rPr lang="en-US" dirty="0" smtClean="0"/>
              <a:t>is simple</a:t>
            </a:r>
            <a:r>
              <a:rPr lang="en-US" dirty="0"/>
              <a:t>, for example</a:t>
            </a:r>
            <a:r>
              <a:rPr lang="en-US" dirty="0" smtClean="0"/>
              <a:t>,</a:t>
            </a:r>
          </a:p>
          <a:p>
            <a:pPr marL="0" indent="0">
              <a:buNone/>
            </a:pPr>
            <a:r>
              <a:rPr lang="en-US" b="1" dirty="0" smtClean="0"/>
              <a:t>if </a:t>
            </a:r>
            <a:r>
              <a:rPr lang="en-US" dirty="0"/>
              <a:t>(p </a:t>
            </a:r>
            <a:r>
              <a:rPr lang="en-US" i="1" dirty="0"/>
              <a:t>&lt; </a:t>
            </a:r>
            <a:r>
              <a:rPr lang="en-US" dirty="0" err="1" smtClean="0"/>
              <a:t>Math.random</a:t>
            </a:r>
            <a:r>
              <a:rPr lang="en-US" dirty="0"/>
              <a:t>( ) ) </a:t>
            </a:r>
            <a:r>
              <a:rPr lang="en-US" i="1" dirty="0"/>
              <a:t>{</a:t>
            </a:r>
          </a:p>
          <a:p>
            <a:pPr marL="0" indent="0">
              <a:buNone/>
            </a:pPr>
            <a:r>
              <a:rPr lang="en-US" dirty="0" smtClean="0"/>
              <a:t>	x</a:t>
            </a:r>
            <a:r>
              <a:rPr lang="en-US" dirty="0"/>
              <a:t>++;</a:t>
            </a:r>
          </a:p>
          <a:p>
            <a:pPr marL="0" indent="0">
              <a:buNone/>
            </a:pPr>
            <a:r>
              <a:rPr lang="en-US" i="1" dirty="0"/>
              <a:t>}</a:t>
            </a:r>
          </a:p>
          <a:p>
            <a:pPr marL="0" indent="0">
              <a:buNone/>
            </a:pPr>
            <a:r>
              <a:rPr lang="en-US" b="1" dirty="0" smtClean="0"/>
              <a:t>else </a:t>
            </a:r>
            <a:r>
              <a:rPr lang="en-US" i="1" dirty="0"/>
              <a:t>{</a:t>
            </a:r>
          </a:p>
          <a:p>
            <a:pPr marL="0" indent="0">
              <a:buNone/>
            </a:pPr>
            <a:r>
              <a:rPr lang="en-US" dirty="0" smtClean="0"/>
              <a:t>	x--;</a:t>
            </a:r>
            <a:endParaRPr lang="en-US" dirty="0"/>
          </a:p>
          <a:p>
            <a:pPr marL="0" indent="0">
              <a:buNone/>
            </a:pPr>
            <a:r>
              <a:rPr lang="en-US" i="1" dirty="0"/>
              <a:t>}</a:t>
            </a:r>
            <a:endParaRPr lang="en-US" dirty="0"/>
          </a:p>
        </p:txBody>
      </p:sp>
    </p:spTree>
    <p:extLst>
      <p:ext uri="{BB962C8B-B14F-4D97-AF65-F5344CB8AC3E}">
        <p14:creationId xmlns:p14="http://schemas.microsoft.com/office/powerpoint/2010/main" val="755246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Clearly we have to sample many </a:t>
            </a:r>
            <a:r>
              <a:rPr lang="en-US" i="1" dirty="0"/>
              <a:t>N </a:t>
            </a:r>
            <a:r>
              <a:rPr lang="en-US" dirty="0"/>
              <a:t>step walks </a:t>
            </a:r>
            <a:endParaRPr lang="en-US" dirty="0" smtClean="0"/>
          </a:p>
          <a:p>
            <a:pPr lvl="1"/>
            <a:r>
              <a:rPr lang="en-US" dirty="0" smtClean="0"/>
              <a:t>because </a:t>
            </a:r>
            <a:r>
              <a:rPr lang="en-US" dirty="0"/>
              <a:t>in general, each walk will give </a:t>
            </a:r>
            <a:r>
              <a:rPr lang="en-US" dirty="0" smtClean="0"/>
              <a:t>a different </a:t>
            </a:r>
            <a:r>
              <a:rPr lang="en-US" dirty="0"/>
              <a:t>outcome. </a:t>
            </a:r>
            <a:endParaRPr lang="en-US" dirty="0" smtClean="0"/>
          </a:p>
          <a:p>
            <a:r>
              <a:rPr lang="en-US" dirty="0" smtClean="0"/>
              <a:t>We </a:t>
            </a:r>
            <a:r>
              <a:rPr lang="en-US" dirty="0"/>
              <a:t>need to do a Monte Carlo simulation many times and average over </a:t>
            </a:r>
            <a:r>
              <a:rPr lang="en-US" dirty="0" smtClean="0"/>
              <a:t>the results </a:t>
            </a:r>
            <a:r>
              <a:rPr lang="en-US" dirty="0"/>
              <a:t>to obtain meaningful averages. </a:t>
            </a:r>
            <a:endParaRPr lang="en-US" dirty="0" smtClean="0"/>
          </a:p>
          <a:p>
            <a:r>
              <a:rPr lang="en-US" dirty="0" smtClean="0"/>
              <a:t>Each </a:t>
            </a:r>
            <a:r>
              <a:rPr lang="en-US" i="1" dirty="0"/>
              <a:t>N</a:t>
            </a:r>
            <a:r>
              <a:rPr lang="en-US" dirty="0"/>
              <a:t>-step walk is called a </a:t>
            </a:r>
            <a:r>
              <a:rPr lang="en-US" i="1" dirty="0"/>
              <a:t>trial</a:t>
            </a:r>
            <a:r>
              <a:rPr lang="en-US" dirty="0"/>
              <a:t>. </a:t>
            </a:r>
            <a:endParaRPr lang="en-US" dirty="0" smtClean="0"/>
          </a:p>
          <a:p>
            <a:r>
              <a:rPr lang="en-US" dirty="0" smtClean="0"/>
              <a:t>How </a:t>
            </a:r>
            <a:r>
              <a:rPr lang="en-US" dirty="0"/>
              <a:t>do we know </a:t>
            </a:r>
            <a:r>
              <a:rPr lang="en-US" dirty="0" smtClean="0"/>
              <a:t>how many </a:t>
            </a:r>
            <a:r>
              <a:rPr lang="en-US" dirty="0"/>
              <a:t>trials to use? </a:t>
            </a:r>
            <a:endParaRPr lang="en-US" dirty="0" smtClean="0"/>
          </a:p>
        </p:txBody>
      </p:sp>
    </p:spTree>
    <p:extLst>
      <p:ext uri="{BB962C8B-B14F-4D97-AF65-F5344CB8AC3E}">
        <p14:creationId xmlns:p14="http://schemas.microsoft.com/office/powerpoint/2010/main" val="1695430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pPr lvl="1"/>
            <a:r>
              <a:rPr lang="en-US" dirty="0"/>
              <a:t>The simple answer is to average over more and more trials until the average results don’t change within the desired accuracy. </a:t>
            </a:r>
          </a:p>
          <a:p>
            <a:pPr lvl="1"/>
            <a:r>
              <a:rPr lang="en-US" dirty="0"/>
              <a:t>The more sophisticated answer is to do an error analysis similar to what we do in measurements in the laboratory. </a:t>
            </a:r>
          </a:p>
          <a:p>
            <a:endParaRPr lang="en-US" dirty="0"/>
          </a:p>
        </p:txBody>
      </p:sp>
    </p:spTree>
    <p:extLst>
      <p:ext uri="{BB962C8B-B14F-4D97-AF65-F5344CB8AC3E}">
        <p14:creationId xmlns:p14="http://schemas.microsoft.com/office/powerpoint/2010/main" val="4182257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more difficult parts of a program to simulate random walks are associated with bookkeeping.</a:t>
            </a:r>
          </a:p>
          <a:p>
            <a:r>
              <a:rPr lang="en-US" dirty="0"/>
              <a:t>The walker takes a total of </a:t>
            </a:r>
            <a:r>
              <a:rPr lang="en-US" i="1" dirty="0"/>
              <a:t>N </a:t>
            </a:r>
            <a:r>
              <a:rPr lang="en-US" dirty="0"/>
              <a:t>steps in each trial and the net displacement </a:t>
            </a:r>
            <a:r>
              <a:rPr lang="en-US" i="1" dirty="0"/>
              <a:t>x </a:t>
            </a:r>
            <a:r>
              <a:rPr lang="en-US" dirty="0"/>
              <a:t>is </a:t>
            </a:r>
            <a:r>
              <a:rPr lang="en-US" dirty="0" smtClean="0"/>
              <a:t>computed after </a:t>
            </a:r>
            <a:r>
              <a:rPr lang="en-US" dirty="0"/>
              <a:t>every step. </a:t>
            </a:r>
            <a:endParaRPr lang="en-US" dirty="0" smtClean="0"/>
          </a:p>
          <a:p>
            <a:r>
              <a:rPr lang="en-US" dirty="0" smtClean="0"/>
              <a:t>Our </a:t>
            </a:r>
            <a:r>
              <a:rPr lang="en-US" dirty="0"/>
              <a:t>convention will be to use a variable name ending in Accumulator (or </a:t>
            </a:r>
            <a:r>
              <a:rPr lang="en-US" dirty="0" err="1" smtClean="0"/>
              <a:t>Accum</a:t>
            </a:r>
            <a:r>
              <a:rPr lang="en-US" dirty="0" smtClean="0"/>
              <a:t>) to </a:t>
            </a:r>
            <a:r>
              <a:rPr lang="en-US" dirty="0"/>
              <a:t>denote a variable that accumulates the value of some variable. </a:t>
            </a:r>
            <a:endParaRPr lang="en-US" dirty="0" smtClean="0"/>
          </a:p>
          <a:p>
            <a:r>
              <a:rPr lang="en-US" dirty="0" smtClean="0"/>
              <a:t>In next page, </a:t>
            </a:r>
            <a:r>
              <a:rPr lang="en-US" dirty="0"/>
              <a:t>we provide </a:t>
            </a:r>
            <a:r>
              <a:rPr lang="en-US" dirty="0" smtClean="0"/>
              <a:t>two classes </a:t>
            </a:r>
            <a:r>
              <a:rPr lang="en-US" dirty="0"/>
              <a:t>to be used to simulate random walks.</a:t>
            </a:r>
          </a:p>
        </p:txBody>
      </p:sp>
    </p:spTree>
    <p:extLst>
      <p:ext uri="{BB962C8B-B14F-4D97-AF65-F5344CB8AC3E}">
        <p14:creationId xmlns:p14="http://schemas.microsoft.com/office/powerpoint/2010/main" val="2825786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78" t="15476" r="25414" b="28968"/>
          <a:stretch/>
        </p:blipFill>
        <p:spPr bwMode="auto">
          <a:xfrm>
            <a:off x="0" y="548680"/>
            <a:ext cx="9014527"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854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22" t="22420" r="30949" b="29615"/>
          <a:stretch/>
        </p:blipFill>
        <p:spPr bwMode="auto">
          <a:xfrm>
            <a:off x="0" y="354932"/>
            <a:ext cx="8984343" cy="48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689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37" t="19246" r="23025" b="20238"/>
          <a:stretch/>
        </p:blipFill>
        <p:spPr bwMode="auto">
          <a:xfrm>
            <a:off x="0" y="620688"/>
            <a:ext cx="8699157" cy="532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25017" y="3133809"/>
            <a:ext cx="822641" cy="369332"/>
          </a:xfrm>
          <a:prstGeom prst="rect">
            <a:avLst/>
          </a:prstGeom>
          <a:noFill/>
        </p:spPr>
        <p:txBody>
          <a:bodyPr wrap="square" rtlCol="0">
            <a:spAutoFit/>
          </a:bodyPr>
          <a:lstStyle/>
          <a:p>
            <a:r>
              <a:rPr lang="en-US" dirty="0" smtClean="0"/>
              <a:t>s,2)</a:t>
            </a:r>
            <a:endParaRPr lang="en-US" dirty="0"/>
          </a:p>
        </p:txBody>
      </p:sp>
    </p:spTree>
    <p:extLst>
      <p:ext uri="{BB962C8B-B14F-4D97-AF65-F5344CB8AC3E}">
        <p14:creationId xmlns:p14="http://schemas.microsoft.com/office/powerpoint/2010/main" val="3447878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Very brief introduction of classes and objects</a:t>
            </a:r>
            <a:endParaRPr lang="en-US" dirty="0"/>
          </a:p>
        </p:txBody>
      </p:sp>
      <p:sp>
        <p:nvSpPr>
          <p:cNvPr id="3" name="内容占位符 2"/>
          <p:cNvSpPr>
            <a:spLocks noGrp="1"/>
          </p:cNvSpPr>
          <p:nvPr>
            <p:ph idx="1"/>
          </p:nvPr>
        </p:nvSpPr>
        <p:spPr/>
        <p:txBody>
          <a:bodyPr/>
          <a:lstStyle/>
          <a:p>
            <a:r>
              <a:rPr lang="en-US" dirty="0"/>
              <a:t>separate the implementation of </a:t>
            </a:r>
            <a:r>
              <a:rPr lang="en-US" dirty="0" smtClean="0"/>
              <a:t>the model </a:t>
            </a:r>
            <a:r>
              <a:rPr lang="en-US" dirty="0"/>
              <a:t>from the implementation of other programming tasks such as producing output</a:t>
            </a:r>
            <a:r>
              <a:rPr lang="en-US" dirty="0" smtClean="0"/>
              <a:t>.</a:t>
            </a:r>
          </a:p>
          <a:p>
            <a:r>
              <a:rPr lang="en-US" dirty="0" smtClean="0"/>
              <a:t>One example in the next page only handles the model part</a:t>
            </a:r>
            <a:endParaRPr lang="en-US" dirty="0"/>
          </a:p>
        </p:txBody>
      </p:sp>
    </p:spTree>
    <p:extLst>
      <p:ext uri="{BB962C8B-B14F-4D97-AF65-F5344CB8AC3E}">
        <p14:creationId xmlns:p14="http://schemas.microsoft.com/office/powerpoint/2010/main" val="610624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class </a:t>
            </a:r>
            <a:r>
              <a:rPr lang="en-US" dirty="0" err="1"/>
              <a:t>WalkerApp</a:t>
            </a:r>
            <a:r>
              <a:rPr lang="en-US" dirty="0"/>
              <a:t> displays the distribution of values of the displacement </a:t>
            </a:r>
            <a:r>
              <a:rPr lang="en-US" i="1" dirty="0"/>
              <a:t>x </a:t>
            </a:r>
            <a:r>
              <a:rPr lang="en-US" dirty="0"/>
              <a:t>after </a:t>
            </a:r>
            <a:r>
              <a:rPr lang="en-US" i="1" dirty="0"/>
              <a:t>N </a:t>
            </a:r>
            <a:r>
              <a:rPr lang="en-US" dirty="0"/>
              <a:t>steps.</a:t>
            </a:r>
          </a:p>
          <a:p>
            <a:r>
              <a:rPr lang="en-US" dirty="0"/>
              <a:t>One way of determining the number of times that the variable </a:t>
            </a:r>
            <a:r>
              <a:rPr lang="en-US" i="1" dirty="0"/>
              <a:t>x </a:t>
            </a:r>
            <a:r>
              <a:rPr lang="en-US" dirty="0"/>
              <a:t>has a certain value would be </a:t>
            </a:r>
            <a:r>
              <a:rPr lang="en-US" dirty="0" smtClean="0"/>
              <a:t>to define </a:t>
            </a:r>
            <a:r>
              <a:rPr lang="en-US" dirty="0"/>
              <a:t>a one-dimensional array, probability, and </a:t>
            </a:r>
            <a:r>
              <a:rPr lang="en-US" dirty="0" smtClean="0"/>
              <a:t>let probability[x</a:t>
            </a:r>
            <a:r>
              <a:rPr lang="en-US" dirty="0"/>
              <a:t>] += 1</a:t>
            </a:r>
            <a:r>
              <a:rPr lang="en-US" dirty="0" smtClean="0"/>
              <a:t>;</a:t>
            </a:r>
          </a:p>
          <a:p>
            <a:r>
              <a:rPr lang="en-US" dirty="0" smtClean="0"/>
              <a:t>Any problems with this implementation?</a:t>
            </a:r>
            <a:endParaRPr lang="en-US" dirty="0"/>
          </a:p>
        </p:txBody>
      </p:sp>
    </p:spTree>
    <p:extLst>
      <p:ext uri="{BB962C8B-B14F-4D97-AF65-F5344CB8AC3E}">
        <p14:creationId xmlns:p14="http://schemas.microsoft.com/office/powerpoint/2010/main" val="3275661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this case because </a:t>
            </a:r>
            <a:r>
              <a:rPr lang="en-US" i="1" dirty="0"/>
              <a:t>x </a:t>
            </a:r>
            <a:r>
              <a:rPr lang="en-US" dirty="0"/>
              <a:t>takes only integer values, the array index of probability is the </a:t>
            </a:r>
            <a:r>
              <a:rPr lang="en-US" dirty="0" smtClean="0"/>
              <a:t>same as </a:t>
            </a:r>
            <a:r>
              <a:rPr lang="en-US" i="1" dirty="0"/>
              <a:t>x </a:t>
            </a:r>
            <a:r>
              <a:rPr lang="en-US" dirty="0"/>
              <a:t>itself. </a:t>
            </a:r>
            <a:endParaRPr lang="en-US" dirty="0" smtClean="0"/>
          </a:p>
          <a:p>
            <a:r>
              <a:rPr lang="en-US" dirty="0" smtClean="0"/>
              <a:t>However</a:t>
            </a:r>
            <a:r>
              <a:rPr lang="en-US" dirty="0"/>
              <a:t>, the above statement does not work in Java because </a:t>
            </a:r>
            <a:r>
              <a:rPr lang="en-US" i="1" dirty="0"/>
              <a:t>x </a:t>
            </a:r>
            <a:r>
              <a:rPr lang="en-US" dirty="0"/>
              <a:t>can be negative </a:t>
            </a:r>
            <a:r>
              <a:rPr lang="en-US" dirty="0" smtClean="0"/>
              <a:t>as well </a:t>
            </a:r>
            <a:r>
              <a:rPr lang="en-US" dirty="0"/>
              <a:t>as positive. </a:t>
            </a:r>
            <a:endParaRPr lang="en-US" dirty="0" smtClean="0"/>
          </a:p>
          <a:p>
            <a:r>
              <a:rPr lang="en-US" dirty="0" smtClean="0"/>
              <a:t>What </a:t>
            </a:r>
            <a:r>
              <a:rPr lang="en-US" dirty="0"/>
              <a:t>we need is a way of mapping the value </a:t>
            </a:r>
            <a:r>
              <a:rPr lang="en-US" i="1" dirty="0"/>
              <a:t>x </a:t>
            </a:r>
            <a:r>
              <a:rPr lang="en-US" dirty="0"/>
              <a:t>to a bin or index number.</a:t>
            </a:r>
          </a:p>
          <a:p>
            <a:r>
              <a:rPr lang="en-US" dirty="0"/>
              <a:t>The </a:t>
            </a:r>
            <a:r>
              <a:rPr lang="en-US" dirty="0" err="1"/>
              <a:t>HistogramFrame</a:t>
            </a:r>
            <a:r>
              <a:rPr lang="en-US" dirty="0"/>
              <a:t> class, which is part of the Open Source Physics display package, does </a:t>
            </a:r>
            <a:r>
              <a:rPr lang="en-US" dirty="0" smtClean="0"/>
              <a:t>this mapping </a:t>
            </a:r>
            <a:r>
              <a:rPr lang="en-US" dirty="0"/>
              <a:t>automatically using the Java </a:t>
            </a:r>
            <a:r>
              <a:rPr lang="en-US" dirty="0" err="1"/>
              <a:t>Hashtable</a:t>
            </a:r>
            <a:r>
              <a:rPr lang="en-US" dirty="0"/>
              <a:t> class. </a:t>
            </a:r>
          </a:p>
        </p:txBody>
      </p:sp>
    </p:spTree>
    <p:extLst>
      <p:ext uri="{BB962C8B-B14F-4D97-AF65-F5344CB8AC3E}">
        <p14:creationId xmlns:p14="http://schemas.microsoft.com/office/powerpoint/2010/main" val="553301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simple data structures data is </a:t>
            </a:r>
            <a:r>
              <a:rPr lang="en-US" dirty="0" smtClean="0"/>
              <a:t>accessed by </a:t>
            </a:r>
            <a:r>
              <a:rPr lang="en-US" dirty="0"/>
              <a:t>an index that indicates the location of the data in the data structure. </a:t>
            </a:r>
            <a:endParaRPr lang="en-US" dirty="0" smtClean="0"/>
          </a:p>
          <a:p>
            <a:r>
              <a:rPr lang="en-US" dirty="0" err="1" smtClean="0"/>
              <a:t>Hashtable</a:t>
            </a:r>
            <a:r>
              <a:rPr lang="en-US" dirty="0" smtClean="0"/>
              <a:t> </a:t>
            </a:r>
            <a:r>
              <a:rPr lang="en-US" dirty="0"/>
              <a:t>data is </a:t>
            </a:r>
            <a:r>
              <a:rPr lang="en-US" dirty="0" smtClean="0"/>
              <a:t>accessed by </a:t>
            </a:r>
            <a:r>
              <a:rPr lang="en-US" dirty="0"/>
              <a:t>a </a:t>
            </a:r>
            <a:r>
              <a:rPr lang="en-US" i="1" dirty="0"/>
              <a:t>key</a:t>
            </a:r>
            <a:r>
              <a:rPr lang="en-US" dirty="0"/>
              <a:t>, which in our case is the value of </a:t>
            </a:r>
            <a:r>
              <a:rPr lang="en-US" i="1" dirty="0"/>
              <a:t>x</a:t>
            </a:r>
            <a:r>
              <a:rPr lang="en-US" dirty="0"/>
              <a:t>. </a:t>
            </a:r>
            <a:endParaRPr lang="en-US" dirty="0" smtClean="0"/>
          </a:p>
          <a:p>
            <a:r>
              <a:rPr lang="en-US" dirty="0" smtClean="0"/>
              <a:t>A </a:t>
            </a:r>
            <a:r>
              <a:rPr lang="en-US" dirty="0"/>
              <a:t>hashing function converts the key to an index.</a:t>
            </a:r>
          </a:p>
          <a:p>
            <a:r>
              <a:rPr lang="en-US" dirty="0"/>
              <a:t>The append method of the </a:t>
            </a:r>
            <a:r>
              <a:rPr lang="en-US" dirty="0" err="1"/>
              <a:t>HistogramFrame</a:t>
            </a:r>
            <a:r>
              <a:rPr lang="en-US" dirty="0"/>
              <a:t> class takes a value, finds the index using a </a:t>
            </a:r>
            <a:r>
              <a:rPr lang="en-US" dirty="0" smtClean="0"/>
              <a:t>hashing function</a:t>
            </a:r>
            <a:r>
              <a:rPr lang="en-US" dirty="0"/>
              <a:t>, and then increments the data associated with that key. </a:t>
            </a:r>
            <a:endParaRPr lang="en-US" dirty="0" smtClean="0"/>
          </a:p>
          <a:p>
            <a:r>
              <a:rPr lang="en-US" dirty="0" smtClean="0"/>
              <a:t>The </a:t>
            </a:r>
            <a:r>
              <a:rPr lang="en-US" dirty="0" err="1"/>
              <a:t>HistogramFrame</a:t>
            </a:r>
            <a:r>
              <a:rPr lang="en-US" dirty="0"/>
              <a:t> class </a:t>
            </a:r>
            <a:r>
              <a:rPr lang="en-US" dirty="0" smtClean="0"/>
              <a:t>also draws </a:t>
            </a:r>
            <a:r>
              <a:rPr lang="en-US" dirty="0"/>
              <a:t>itself.</a:t>
            </a:r>
          </a:p>
          <a:p>
            <a:endParaRPr lang="en-US" dirty="0"/>
          </a:p>
        </p:txBody>
      </p:sp>
    </p:spTree>
    <p:extLst>
      <p:ext uri="{BB962C8B-B14F-4D97-AF65-F5344CB8AC3E}">
        <p14:creationId xmlns:p14="http://schemas.microsoft.com/office/powerpoint/2010/main" val="925691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600200"/>
            <a:ext cx="8579296" cy="5213176"/>
          </a:xfrm>
        </p:spPr>
        <p:txBody>
          <a:bodyPr>
            <a:normAutofit fontScale="77500" lnSpcReduction="20000"/>
          </a:bodyPr>
          <a:lstStyle/>
          <a:p>
            <a:r>
              <a:rPr lang="en-US" dirty="0"/>
              <a:t>The </a:t>
            </a:r>
            <a:r>
              <a:rPr lang="en-US" dirty="0" err="1"/>
              <a:t>HistogramFrame</a:t>
            </a:r>
            <a:r>
              <a:rPr lang="en-US" dirty="0"/>
              <a:t> class is very useful for taking a quick look at the distribution of </a:t>
            </a:r>
            <a:r>
              <a:rPr lang="en-US" dirty="0" smtClean="0"/>
              <a:t>values in </a:t>
            </a:r>
            <a:r>
              <a:rPr lang="en-US" dirty="0"/>
              <a:t>a data set. </a:t>
            </a:r>
            <a:endParaRPr lang="en-US" dirty="0" smtClean="0"/>
          </a:p>
          <a:p>
            <a:r>
              <a:rPr lang="en-US" dirty="0" smtClean="0"/>
              <a:t>You </a:t>
            </a:r>
            <a:r>
              <a:rPr lang="en-US" dirty="0"/>
              <a:t>do not need to know how to group the data into bins or the range of </a:t>
            </a:r>
            <a:r>
              <a:rPr lang="en-US" dirty="0" smtClean="0"/>
              <a:t>values of </a:t>
            </a:r>
            <a:r>
              <a:rPr lang="en-US" dirty="0"/>
              <a:t>the data. </a:t>
            </a:r>
            <a:endParaRPr lang="en-US" dirty="0" smtClean="0"/>
          </a:p>
          <a:p>
            <a:r>
              <a:rPr lang="en-US" dirty="0" smtClean="0"/>
              <a:t>The </a:t>
            </a:r>
            <a:r>
              <a:rPr lang="en-US" dirty="0"/>
              <a:t>default bin width is unity, but the bin width can be set using the </a:t>
            </a:r>
            <a:r>
              <a:rPr lang="en-US" dirty="0" err="1" smtClean="0"/>
              <a:t>setBinWidth</a:t>
            </a:r>
            <a:r>
              <a:rPr lang="en-US" dirty="0"/>
              <a:t> </a:t>
            </a:r>
            <a:r>
              <a:rPr lang="en-US" dirty="0" smtClean="0"/>
              <a:t>method</a:t>
            </a:r>
            <a:r>
              <a:rPr lang="en-US" dirty="0"/>
              <a:t>. </a:t>
            </a:r>
            <a:endParaRPr lang="en-US" dirty="0" smtClean="0"/>
          </a:p>
          <a:p>
            <a:r>
              <a:rPr lang="en-US" dirty="0" smtClean="0"/>
              <a:t>See </a:t>
            </a:r>
            <a:r>
              <a:rPr lang="en-US" dirty="0" err="1"/>
              <a:t>WalkerApp</a:t>
            </a:r>
            <a:r>
              <a:rPr lang="en-US" dirty="0"/>
              <a:t> for an example of the use of the </a:t>
            </a:r>
            <a:r>
              <a:rPr lang="en-US" dirty="0" err="1"/>
              <a:t>HistogramFrame</a:t>
            </a:r>
            <a:r>
              <a:rPr lang="en-US" dirty="0"/>
              <a:t> class. </a:t>
            </a:r>
            <a:endParaRPr lang="en-US" dirty="0" smtClean="0"/>
          </a:p>
          <a:p>
            <a:r>
              <a:rPr lang="en-US" dirty="0" smtClean="0"/>
              <a:t>Frequently</a:t>
            </a:r>
            <a:r>
              <a:rPr lang="en-US" dirty="0"/>
              <a:t>, </a:t>
            </a:r>
            <a:r>
              <a:rPr lang="en-US" dirty="0" smtClean="0"/>
              <a:t>we wish </a:t>
            </a:r>
            <a:r>
              <a:rPr lang="en-US" dirty="0"/>
              <a:t>to use the histogram data to compute other quantities. </a:t>
            </a:r>
            <a:endParaRPr lang="en-US" dirty="0" smtClean="0"/>
          </a:p>
          <a:p>
            <a:r>
              <a:rPr lang="en-US" dirty="0" smtClean="0"/>
              <a:t>You </a:t>
            </a:r>
            <a:r>
              <a:rPr lang="en-US" dirty="0"/>
              <a:t>can collect the data using </a:t>
            </a:r>
            <a:r>
              <a:rPr lang="en-US" dirty="0" smtClean="0"/>
              <a:t>the Data </a:t>
            </a:r>
            <a:r>
              <a:rPr lang="en-US" dirty="0"/>
              <a:t>Table menu item in </a:t>
            </a:r>
            <a:r>
              <a:rPr lang="en-US" dirty="0" err="1"/>
              <a:t>HistogramFrame</a:t>
            </a:r>
            <a:r>
              <a:rPr lang="en-US" dirty="0"/>
              <a:t> and copy the data to a file. </a:t>
            </a:r>
            <a:endParaRPr lang="en-US" dirty="0" smtClean="0"/>
          </a:p>
          <a:p>
            <a:r>
              <a:rPr lang="en-US" dirty="0" smtClean="0"/>
              <a:t>Another </a:t>
            </a:r>
            <a:r>
              <a:rPr lang="en-US" dirty="0"/>
              <a:t>option is </a:t>
            </a:r>
            <a:r>
              <a:rPr lang="en-US" dirty="0" smtClean="0"/>
              <a:t>to include </a:t>
            </a:r>
            <a:r>
              <a:rPr lang="en-US" dirty="0"/>
              <a:t>additional code in your program to analyze the data. </a:t>
            </a:r>
            <a:endParaRPr lang="en-US" dirty="0" smtClean="0"/>
          </a:p>
          <a:p>
            <a:r>
              <a:rPr lang="en-US" dirty="0" smtClean="0"/>
              <a:t>For more details, you can read the text book. </a:t>
            </a:r>
          </a:p>
        </p:txBody>
      </p:sp>
    </p:spTree>
    <p:extLst>
      <p:ext uri="{BB962C8B-B14F-4D97-AF65-F5344CB8AC3E}">
        <p14:creationId xmlns:p14="http://schemas.microsoft.com/office/powerpoint/2010/main" val="3982954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Further practice</a:t>
            </a:r>
            <a:endParaRPr lang="en-US" dirty="0"/>
          </a:p>
        </p:txBody>
      </p:sp>
      <p:sp>
        <p:nvSpPr>
          <p:cNvPr id="3" name="内容占位符 2"/>
          <p:cNvSpPr>
            <a:spLocks noGrp="1"/>
          </p:cNvSpPr>
          <p:nvPr>
            <p:ph idx="1"/>
          </p:nvPr>
        </p:nvSpPr>
        <p:spPr/>
        <p:txBody>
          <a:bodyPr>
            <a:normAutofit fontScale="85000" lnSpcReduction="10000"/>
          </a:bodyPr>
          <a:lstStyle/>
          <a:p>
            <a:r>
              <a:rPr lang="en-US" dirty="0"/>
              <a:t>Compute </a:t>
            </a:r>
            <a:r>
              <a:rPr lang="en-US" i="1" dirty="0"/>
              <a:t>P</a:t>
            </a:r>
            <a:r>
              <a:rPr lang="en-US" i="1" baseline="-25000" dirty="0"/>
              <a:t>N</a:t>
            </a:r>
            <a:r>
              <a:rPr lang="en-US" dirty="0"/>
              <a:t>(</a:t>
            </a:r>
            <a:r>
              <a:rPr lang="en-US" i="1" dirty="0"/>
              <a:t>x</a:t>
            </a:r>
            <a:r>
              <a:rPr lang="en-US" dirty="0"/>
              <a:t>), the probability that the displacement of the walker from the origin is </a:t>
            </a:r>
            <a:r>
              <a:rPr lang="en-US" i="1" dirty="0"/>
              <a:t>x </a:t>
            </a:r>
            <a:r>
              <a:rPr lang="en-US" dirty="0" smtClean="0"/>
              <a:t>after </a:t>
            </a:r>
            <a:r>
              <a:rPr lang="en-US" i="1" dirty="0" smtClean="0"/>
              <a:t>N </a:t>
            </a:r>
            <a:r>
              <a:rPr lang="en-US" dirty="0"/>
              <a:t>steps. </a:t>
            </a:r>
            <a:endParaRPr lang="en-US" dirty="0" smtClean="0"/>
          </a:p>
          <a:p>
            <a:r>
              <a:rPr lang="en-US" dirty="0" smtClean="0"/>
              <a:t>What </a:t>
            </a:r>
            <a:r>
              <a:rPr lang="en-US" dirty="0"/>
              <a:t>is the difference between the histogram, that is, the number of occurrences, </a:t>
            </a:r>
            <a:r>
              <a:rPr lang="en-US" dirty="0" smtClean="0"/>
              <a:t>and the </a:t>
            </a:r>
            <a:r>
              <a:rPr lang="en-US" dirty="0"/>
              <a:t>probability? </a:t>
            </a:r>
            <a:endParaRPr lang="en-US" dirty="0" smtClean="0"/>
          </a:p>
          <a:p>
            <a:pPr lvl="1"/>
            <a:r>
              <a:rPr lang="en-US" dirty="0" smtClean="0"/>
              <a:t>Consider </a:t>
            </a:r>
            <a:r>
              <a:rPr lang="en-US" i="1" dirty="0"/>
              <a:t>N </a:t>
            </a:r>
            <a:r>
              <a:rPr lang="en-US" dirty="0"/>
              <a:t>= 10 and </a:t>
            </a:r>
            <a:r>
              <a:rPr lang="en-US" i="1" dirty="0"/>
              <a:t>N </a:t>
            </a:r>
            <a:r>
              <a:rPr lang="en-US" dirty="0"/>
              <a:t>= 40 and at least 1000 trials. </a:t>
            </a:r>
            <a:endParaRPr lang="en-US" dirty="0" smtClean="0"/>
          </a:p>
          <a:p>
            <a:r>
              <a:rPr lang="en-US" dirty="0" smtClean="0"/>
              <a:t>Does </a:t>
            </a:r>
            <a:r>
              <a:rPr lang="en-US" dirty="0"/>
              <a:t>the </a:t>
            </a:r>
            <a:r>
              <a:rPr lang="en-US" dirty="0" smtClean="0"/>
              <a:t>qualitative form </a:t>
            </a:r>
            <a:r>
              <a:rPr lang="en-US" dirty="0"/>
              <a:t>of </a:t>
            </a:r>
            <a:r>
              <a:rPr lang="en-US" i="1" dirty="0"/>
              <a:t>P</a:t>
            </a:r>
            <a:r>
              <a:rPr lang="en-US" i="1" baseline="-25000" dirty="0"/>
              <a:t>N</a:t>
            </a:r>
            <a:r>
              <a:rPr lang="en-US" dirty="0"/>
              <a:t>(</a:t>
            </a:r>
            <a:r>
              <a:rPr lang="en-US" i="1" dirty="0"/>
              <a:t>x</a:t>
            </a:r>
            <a:r>
              <a:rPr lang="en-US" dirty="0"/>
              <a:t>) change as the number of trials increases? </a:t>
            </a:r>
            <a:endParaRPr lang="en-US" dirty="0" smtClean="0"/>
          </a:p>
          <a:p>
            <a:r>
              <a:rPr lang="en-US" dirty="0" smtClean="0"/>
              <a:t>What </a:t>
            </a:r>
            <a:r>
              <a:rPr lang="en-US" dirty="0"/>
              <a:t>is the approximate width </a:t>
            </a:r>
            <a:r>
              <a:rPr lang="en-US" dirty="0" smtClean="0"/>
              <a:t>of </a:t>
            </a:r>
            <a:r>
              <a:rPr lang="en-US" i="1" dirty="0" smtClean="0"/>
              <a:t>P</a:t>
            </a:r>
            <a:r>
              <a:rPr lang="en-US" i="1" baseline="-25000" dirty="0" smtClean="0"/>
              <a:t>N</a:t>
            </a:r>
            <a:r>
              <a:rPr lang="en-US" dirty="0" smtClean="0"/>
              <a:t>(</a:t>
            </a:r>
            <a:r>
              <a:rPr lang="en-US" i="1" dirty="0" smtClean="0"/>
              <a:t>x</a:t>
            </a:r>
            <a:r>
              <a:rPr lang="en-US" dirty="0"/>
              <a:t>) and the value of </a:t>
            </a:r>
            <a:r>
              <a:rPr lang="en-US" i="1" dirty="0"/>
              <a:t>P</a:t>
            </a:r>
            <a:r>
              <a:rPr lang="en-US" i="1" baseline="-25000" dirty="0"/>
              <a:t>N</a:t>
            </a:r>
            <a:r>
              <a:rPr lang="en-US" dirty="0"/>
              <a:t>(</a:t>
            </a:r>
            <a:r>
              <a:rPr lang="en-US" i="1" dirty="0"/>
              <a:t>x</a:t>
            </a:r>
            <a:r>
              <a:rPr lang="en-US" dirty="0"/>
              <a:t>) at its maximum for each value of </a:t>
            </a:r>
            <a:r>
              <a:rPr lang="en-US" i="1" dirty="0"/>
              <a:t>N</a:t>
            </a:r>
            <a:r>
              <a:rPr lang="en-US" dirty="0"/>
              <a:t>?</a:t>
            </a:r>
          </a:p>
        </p:txBody>
      </p:sp>
    </p:spTree>
    <p:extLst>
      <p:ext uri="{BB962C8B-B14F-4D97-AF65-F5344CB8AC3E}">
        <p14:creationId xmlns:p14="http://schemas.microsoft.com/office/powerpoint/2010/main" val="2432716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What is the approximate shape of the envelope of </a:t>
            </a:r>
            <a:r>
              <a:rPr lang="en-US" i="1" dirty="0"/>
              <a:t>P</a:t>
            </a:r>
            <a:r>
              <a:rPr lang="en-US" i="1" baseline="-25000" dirty="0"/>
              <a:t>N</a:t>
            </a:r>
            <a:r>
              <a:rPr lang="en-US" dirty="0"/>
              <a:t>(</a:t>
            </a:r>
            <a:r>
              <a:rPr lang="en-US" i="1" dirty="0"/>
              <a:t>x</a:t>
            </a:r>
            <a:r>
              <a:rPr lang="en-US" dirty="0"/>
              <a:t>)? </a:t>
            </a:r>
            <a:endParaRPr lang="en-US" dirty="0" smtClean="0"/>
          </a:p>
          <a:p>
            <a:r>
              <a:rPr lang="en-US" dirty="0" smtClean="0"/>
              <a:t>Does </a:t>
            </a:r>
            <a:r>
              <a:rPr lang="en-US" dirty="0"/>
              <a:t>the shape change as </a:t>
            </a:r>
            <a:r>
              <a:rPr lang="en-US" i="1" dirty="0"/>
              <a:t>N </a:t>
            </a:r>
            <a:r>
              <a:rPr lang="en-US" dirty="0" smtClean="0"/>
              <a:t>is increased?</a:t>
            </a:r>
            <a:endParaRPr lang="en-US" dirty="0"/>
          </a:p>
          <a:p>
            <a:r>
              <a:rPr lang="en-US" dirty="0"/>
              <a:t>Fit the envelope </a:t>
            </a:r>
            <a:r>
              <a:rPr lang="en-US" i="1" dirty="0"/>
              <a:t>P</a:t>
            </a:r>
            <a:r>
              <a:rPr lang="en-US" i="1" baseline="-25000" dirty="0"/>
              <a:t>N</a:t>
            </a:r>
            <a:r>
              <a:rPr lang="en-US" dirty="0"/>
              <a:t>(</a:t>
            </a:r>
            <a:r>
              <a:rPr lang="en-US" i="1" dirty="0"/>
              <a:t>x</a:t>
            </a:r>
            <a:r>
              <a:rPr lang="en-US" dirty="0"/>
              <a:t>) for sufficiently large </a:t>
            </a:r>
            <a:r>
              <a:rPr lang="en-US" i="1" dirty="0"/>
              <a:t>N </a:t>
            </a:r>
            <a:r>
              <a:rPr lang="en-US" dirty="0"/>
              <a:t>to the continuous </a:t>
            </a:r>
            <a:r>
              <a:rPr lang="en-US" dirty="0" smtClean="0"/>
              <a:t>function.</a:t>
            </a:r>
          </a:p>
          <a:p>
            <a:endParaRPr lang="en-US" dirty="0"/>
          </a:p>
          <a:p>
            <a:endParaRPr lang="en-US" dirty="0" smtClean="0"/>
          </a:p>
          <a:p>
            <a:endParaRPr lang="en-US" dirty="0" smtClean="0"/>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63294" r="49243" b="29762"/>
          <a:stretch/>
        </p:blipFill>
        <p:spPr bwMode="auto">
          <a:xfrm>
            <a:off x="2411760" y="4658260"/>
            <a:ext cx="4318233" cy="11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0940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smtClean="0"/>
              <a:t>This </a:t>
            </a:r>
            <a:r>
              <a:rPr lang="en-US" dirty="0"/>
              <a:t>form </a:t>
            </a:r>
            <a:r>
              <a:rPr lang="en-US" dirty="0" smtClean="0"/>
              <a:t>is </a:t>
            </a:r>
            <a:r>
              <a:rPr lang="en-US" dirty="0"/>
              <a:t>the standard form of the Gaussian distribution with </a:t>
            </a:r>
            <a:r>
              <a:rPr lang="en-US" i="1" dirty="0"/>
              <a:t>C </a:t>
            </a:r>
            <a:r>
              <a:rPr lang="en-US" dirty="0"/>
              <a:t>= 1. </a:t>
            </a:r>
            <a:endParaRPr lang="en-US" dirty="0" smtClean="0"/>
          </a:p>
          <a:p>
            <a:r>
              <a:rPr lang="en-US" dirty="0" smtClean="0"/>
              <a:t>The easiest way </a:t>
            </a:r>
            <a:r>
              <a:rPr lang="en-US" dirty="0"/>
              <a:t>to do this fit is to plot your results for </a:t>
            </a:r>
            <a:r>
              <a:rPr lang="en-US" i="1" dirty="0"/>
              <a:t>P</a:t>
            </a:r>
            <a:r>
              <a:rPr lang="en-US" i="1" baseline="-25000" dirty="0"/>
              <a:t>N</a:t>
            </a:r>
            <a:r>
              <a:rPr lang="en-US" dirty="0"/>
              <a:t>(</a:t>
            </a:r>
            <a:r>
              <a:rPr lang="en-US" i="1" dirty="0"/>
              <a:t>x</a:t>
            </a:r>
            <a:r>
              <a:rPr lang="en-US" dirty="0"/>
              <a:t>) and the form </a:t>
            </a:r>
            <a:r>
              <a:rPr lang="en-US" dirty="0" smtClean="0"/>
              <a:t>on </a:t>
            </a:r>
            <a:r>
              <a:rPr lang="en-US" dirty="0"/>
              <a:t>the same graph </a:t>
            </a:r>
            <a:r>
              <a:rPr lang="en-US" dirty="0" smtClean="0"/>
              <a:t>using your </a:t>
            </a:r>
            <a:r>
              <a:rPr lang="en-US" dirty="0"/>
              <a:t>results for </a:t>
            </a:r>
            <a:r>
              <a:rPr lang="en-US" i="1" dirty="0"/>
              <a:t>⟨x⟩ </a:t>
            </a:r>
            <a:r>
              <a:rPr lang="en-US" dirty="0"/>
              <a:t>and Δ</a:t>
            </a:r>
            <a:r>
              <a:rPr lang="en-US" i="1" dirty="0"/>
              <a:t>x</a:t>
            </a:r>
            <a:r>
              <a:rPr lang="en-US" baseline="30000" dirty="0"/>
              <a:t>2</a:t>
            </a:r>
            <a:r>
              <a:rPr lang="en-US" dirty="0"/>
              <a:t> as input parameters. </a:t>
            </a:r>
            <a:endParaRPr lang="en-US" dirty="0" smtClean="0"/>
          </a:p>
          <a:p>
            <a:r>
              <a:rPr lang="en-US" dirty="0" smtClean="0"/>
              <a:t>Visually </a:t>
            </a:r>
            <a:r>
              <a:rPr lang="en-US" dirty="0"/>
              <a:t>choose the constant </a:t>
            </a:r>
            <a:r>
              <a:rPr lang="en-US" i="1" dirty="0"/>
              <a:t>C </a:t>
            </a:r>
            <a:r>
              <a:rPr lang="en-US" dirty="0"/>
              <a:t>to obtain </a:t>
            </a:r>
            <a:r>
              <a:rPr lang="en-US" dirty="0" smtClean="0"/>
              <a:t>a reasonable </a:t>
            </a:r>
            <a:r>
              <a:rPr lang="en-US" dirty="0"/>
              <a:t>fit. </a:t>
            </a:r>
            <a:endParaRPr lang="en-US" dirty="0" smtClean="0"/>
          </a:p>
          <a:p>
            <a:r>
              <a:rPr lang="en-US" dirty="0" smtClean="0"/>
              <a:t>The lab 1, you will be asked to implement a more complicated random walk model, like 3D, uneven step size….</a:t>
            </a:r>
          </a:p>
          <a:p>
            <a:r>
              <a:rPr lang="en-US" dirty="0" smtClean="0"/>
              <a:t>For more topics in random walk, you can also read the text book.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63294" r="49243" b="29762"/>
          <a:stretch/>
        </p:blipFill>
        <p:spPr bwMode="auto">
          <a:xfrm>
            <a:off x="1763688" y="404664"/>
            <a:ext cx="4318233" cy="11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4593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Method of Least Squares</a:t>
            </a:r>
            <a:endParaRPr lang="en-US" dirty="0"/>
          </a:p>
        </p:txBody>
      </p:sp>
      <p:sp>
        <p:nvSpPr>
          <p:cNvPr id="3" name="内容占位符 2"/>
          <p:cNvSpPr>
            <a:spLocks noGrp="1"/>
          </p:cNvSpPr>
          <p:nvPr>
            <p:ph idx="1"/>
          </p:nvPr>
        </p:nvSpPr>
        <p:spPr/>
        <p:txBody>
          <a:bodyPr>
            <a:normAutofit fontScale="92500" lnSpcReduction="20000"/>
          </a:bodyPr>
          <a:lstStyle/>
          <a:p>
            <a:r>
              <a:rPr lang="en-US" dirty="0"/>
              <a:t>The most common method for finding the best straight </a:t>
            </a:r>
            <a:r>
              <a:rPr lang="en-US" dirty="0" smtClean="0"/>
              <a:t>line fit </a:t>
            </a:r>
            <a:r>
              <a:rPr lang="en-US" dirty="0"/>
              <a:t>to a series of measured points is called </a:t>
            </a:r>
            <a:r>
              <a:rPr lang="en-US" i="1" dirty="0"/>
              <a:t>linear regression </a:t>
            </a:r>
            <a:r>
              <a:rPr lang="en-US" dirty="0"/>
              <a:t>or </a:t>
            </a:r>
            <a:r>
              <a:rPr lang="en-US" i="1" dirty="0"/>
              <a:t>least squares</a:t>
            </a:r>
            <a:r>
              <a:rPr lang="en-US" dirty="0" smtClean="0"/>
              <a:t>.</a:t>
            </a:r>
          </a:p>
          <a:p>
            <a:r>
              <a:rPr lang="en-US" dirty="0"/>
              <a:t>Suppose we have </a:t>
            </a:r>
            <a:r>
              <a:rPr lang="en-US" i="1" dirty="0" smtClean="0"/>
              <a:t>n </a:t>
            </a:r>
            <a:r>
              <a:rPr lang="en-US" dirty="0" smtClean="0"/>
              <a:t>pairs </a:t>
            </a:r>
            <a:r>
              <a:rPr lang="en-US" dirty="0"/>
              <a:t>of measurements (</a:t>
            </a:r>
            <a:r>
              <a:rPr lang="en-US" i="1" dirty="0"/>
              <a:t>x</a:t>
            </a:r>
            <a:r>
              <a:rPr lang="en-US" dirty="0"/>
              <a:t>1</a:t>
            </a:r>
            <a:r>
              <a:rPr lang="en-US" i="1" dirty="0"/>
              <a:t>, y</a:t>
            </a:r>
            <a:r>
              <a:rPr lang="en-US" dirty="0"/>
              <a:t>1)</a:t>
            </a:r>
            <a:r>
              <a:rPr lang="en-US" i="1" dirty="0"/>
              <a:t>, </a:t>
            </a:r>
            <a:r>
              <a:rPr lang="en-US" dirty="0"/>
              <a:t>(</a:t>
            </a:r>
            <a:r>
              <a:rPr lang="en-US" i="1" dirty="0"/>
              <a:t>x</a:t>
            </a:r>
            <a:r>
              <a:rPr lang="en-US" dirty="0"/>
              <a:t>2</a:t>
            </a:r>
            <a:r>
              <a:rPr lang="en-US" i="1" dirty="0"/>
              <a:t>, y</a:t>
            </a:r>
            <a:r>
              <a:rPr lang="en-US" dirty="0"/>
              <a:t>2)</a:t>
            </a:r>
            <a:r>
              <a:rPr lang="en-US" i="1" dirty="0"/>
              <a:t>, . . . , </a:t>
            </a:r>
            <a:r>
              <a:rPr lang="en-US" dirty="0"/>
              <a:t>(</a:t>
            </a:r>
            <a:r>
              <a:rPr lang="en-US" i="1" dirty="0" err="1"/>
              <a:t>xn</a:t>
            </a:r>
            <a:r>
              <a:rPr lang="en-US" i="1" dirty="0"/>
              <a:t>, </a:t>
            </a:r>
            <a:r>
              <a:rPr lang="en-US" i="1" dirty="0" err="1"/>
              <a:t>yn</a:t>
            </a:r>
            <a:r>
              <a:rPr lang="en-US" dirty="0"/>
              <a:t>) and that the errors are entirely in the </a:t>
            </a:r>
            <a:r>
              <a:rPr lang="en-US" dirty="0" smtClean="0"/>
              <a:t>values of </a:t>
            </a:r>
            <a:r>
              <a:rPr lang="en-US" i="1" dirty="0"/>
              <a:t>y</a:t>
            </a:r>
            <a:r>
              <a:rPr lang="en-US" dirty="0"/>
              <a:t>. </a:t>
            </a:r>
            <a:endParaRPr lang="en-US" dirty="0" smtClean="0"/>
          </a:p>
          <a:p>
            <a:r>
              <a:rPr lang="en-US" dirty="0" smtClean="0"/>
              <a:t>For </a:t>
            </a:r>
            <a:r>
              <a:rPr lang="en-US" dirty="0"/>
              <a:t>simplicity, we assume that the uncertainties in </a:t>
            </a:r>
            <a:r>
              <a:rPr lang="en-US" i="1" dirty="0"/>
              <a:t>{</a:t>
            </a:r>
            <a:r>
              <a:rPr lang="en-US" i="1" dirty="0" err="1"/>
              <a:t>yi</a:t>
            </a:r>
            <a:r>
              <a:rPr lang="en-US" i="1" dirty="0"/>
              <a:t>} </a:t>
            </a:r>
            <a:r>
              <a:rPr lang="en-US" dirty="0"/>
              <a:t>all have the same magnitude. </a:t>
            </a:r>
            <a:endParaRPr lang="en-US" dirty="0" smtClean="0"/>
          </a:p>
          <a:p>
            <a:r>
              <a:rPr lang="en-US" dirty="0" smtClean="0"/>
              <a:t>Our</a:t>
            </a:r>
            <a:r>
              <a:rPr lang="en-US" dirty="0"/>
              <a:t> </a:t>
            </a:r>
            <a:r>
              <a:rPr lang="en-US" dirty="0" smtClean="0"/>
              <a:t>goal </a:t>
            </a:r>
            <a:r>
              <a:rPr lang="en-US" dirty="0"/>
              <a:t>is to obtain the best fit to the linear function</a:t>
            </a:r>
          </a:p>
          <a:p>
            <a:pPr lvl="1"/>
            <a:r>
              <a:rPr lang="en-US" i="1" dirty="0"/>
              <a:t>y </a:t>
            </a:r>
            <a:r>
              <a:rPr lang="en-US" dirty="0"/>
              <a:t>= </a:t>
            </a:r>
            <a:r>
              <a:rPr lang="en-US" i="1" dirty="0"/>
              <a:t>mx </a:t>
            </a:r>
            <a:r>
              <a:rPr lang="en-US" dirty="0"/>
              <a:t>+ </a:t>
            </a:r>
            <a:r>
              <a:rPr lang="en-US" i="1" dirty="0"/>
              <a:t>b.</a:t>
            </a:r>
            <a:endParaRPr lang="en-US" dirty="0"/>
          </a:p>
        </p:txBody>
      </p:sp>
    </p:spTree>
    <p:extLst>
      <p:ext uri="{BB962C8B-B14F-4D97-AF65-F5344CB8AC3E}">
        <p14:creationId xmlns:p14="http://schemas.microsoft.com/office/powerpoint/2010/main" val="39115917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problem is to calculate the values of the parameters </a:t>
            </a:r>
            <a:r>
              <a:rPr lang="en-US" i="1" dirty="0"/>
              <a:t>m </a:t>
            </a:r>
            <a:r>
              <a:rPr lang="en-US" dirty="0"/>
              <a:t>and </a:t>
            </a:r>
            <a:r>
              <a:rPr lang="en-US" i="1" dirty="0"/>
              <a:t>b </a:t>
            </a:r>
            <a:r>
              <a:rPr lang="en-US" dirty="0"/>
              <a:t>for the best straight line </a:t>
            </a:r>
            <a:r>
              <a:rPr lang="en-US" dirty="0" smtClean="0"/>
              <a:t>through the </a:t>
            </a:r>
            <a:r>
              <a:rPr lang="en-US" i="1" dirty="0"/>
              <a:t>n </a:t>
            </a:r>
            <a:r>
              <a:rPr lang="en-US" dirty="0"/>
              <a:t>data points</a:t>
            </a:r>
            <a:r>
              <a:rPr lang="en-US" dirty="0" smtClean="0"/>
              <a:t>.</a:t>
            </a:r>
          </a:p>
          <a:p>
            <a:r>
              <a:rPr lang="en-US" dirty="0" smtClean="0"/>
              <a:t>The </a:t>
            </a:r>
            <a:r>
              <a:rPr lang="en-US" dirty="0"/>
              <a:t>difference,</a:t>
            </a:r>
          </a:p>
          <a:p>
            <a:pPr lvl="1"/>
            <a:r>
              <a:rPr lang="en-US" i="1" dirty="0"/>
              <a:t>d</a:t>
            </a:r>
            <a:r>
              <a:rPr lang="en-US" i="1" baseline="-25000" dirty="0"/>
              <a:t>i</a:t>
            </a:r>
            <a:r>
              <a:rPr lang="en-US" i="1" dirty="0"/>
              <a:t> </a:t>
            </a:r>
            <a:r>
              <a:rPr lang="en-US" dirty="0"/>
              <a:t>= </a:t>
            </a:r>
            <a:r>
              <a:rPr lang="en-US" i="1" dirty="0" err="1"/>
              <a:t>y</a:t>
            </a:r>
            <a:r>
              <a:rPr lang="en-US" i="1" baseline="-25000" dirty="0" err="1"/>
              <a:t>i</a:t>
            </a:r>
            <a:r>
              <a:rPr lang="en-US" i="1" dirty="0"/>
              <a:t> − mx</a:t>
            </a:r>
            <a:r>
              <a:rPr lang="en-US" i="1" baseline="-25000" dirty="0"/>
              <a:t>i</a:t>
            </a:r>
            <a:r>
              <a:rPr lang="en-US" i="1" dirty="0"/>
              <a:t> − </a:t>
            </a:r>
            <a:r>
              <a:rPr lang="en-US" i="1" dirty="0" smtClean="0"/>
              <a:t>b</a:t>
            </a:r>
            <a:endParaRPr lang="en-US" i="1" dirty="0"/>
          </a:p>
          <a:p>
            <a:pPr marL="0" indent="0">
              <a:buNone/>
            </a:pPr>
            <a:r>
              <a:rPr lang="en-US" dirty="0" smtClean="0"/>
              <a:t>     is </a:t>
            </a:r>
            <a:r>
              <a:rPr lang="en-US" dirty="0"/>
              <a:t>a measure of the discrepancy in </a:t>
            </a:r>
            <a:r>
              <a:rPr lang="en-US" i="1" dirty="0" err="1"/>
              <a:t>y</a:t>
            </a:r>
            <a:r>
              <a:rPr lang="en-US" i="1" baseline="-25000" dirty="0" err="1"/>
              <a:t>i</a:t>
            </a:r>
            <a:r>
              <a:rPr lang="en-US" dirty="0" smtClean="0"/>
              <a:t>.</a:t>
            </a:r>
          </a:p>
        </p:txBody>
      </p:sp>
    </p:spTree>
    <p:extLst>
      <p:ext uri="{BB962C8B-B14F-4D97-AF65-F5344CB8AC3E}">
        <p14:creationId xmlns:p14="http://schemas.microsoft.com/office/powerpoint/2010/main" val="32584314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smtClean="0"/>
              <a:t>It </a:t>
            </a:r>
            <a:r>
              <a:rPr lang="en-US" dirty="0"/>
              <a:t>is reasonable to assume that the best pair of values of </a:t>
            </a:r>
            <a:r>
              <a:rPr lang="en-US" i="1" dirty="0"/>
              <a:t>m </a:t>
            </a:r>
            <a:r>
              <a:rPr lang="en-US" dirty="0"/>
              <a:t>and </a:t>
            </a:r>
            <a:r>
              <a:rPr lang="en-US" i="1" dirty="0"/>
              <a:t>b </a:t>
            </a:r>
            <a:r>
              <a:rPr lang="en-US" dirty="0"/>
              <a:t>are those that minimize the </a:t>
            </a:r>
            <a:r>
              <a:rPr lang="en-US" dirty="0" smtClean="0"/>
              <a:t>quantity</a:t>
            </a:r>
          </a:p>
          <a:p>
            <a:endParaRPr lang="en-US" dirty="0"/>
          </a:p>
          <a:p>
            <a:endParaRPr lang="en-US" dirty="0" smtClean="0"/>
          </a:p>
          <a:p>
            <a:pPr marL="0" indent="0">
              <a:buNone/>
            </a:pPr>
            <a:endParaRPr lang="en-US" dirty="0" smtClean="0"/>
          </a:p>
          <a:p>
            <a:r>
              <a:rPr lang="en-US" dirty="0" smtClean="0"/>
              <a:t>Why </a:t>
            </a:r>
            <a:r>
              <a:rPr lang="en-US" dirty="0"/>
              <a:t>should we minimize the sum of the squared differences between the experimental values, </a:t>
            </a:r>
            <a:r>
              <a:rPr lang="en-US" i="1" dirty="0" err="1" smtClean="0"/>
              <a:t>yi</a:t>
            </a:r>
            <a:r>
              <a:rPr lang="en-US" dirty="0" smtClean="0"/>
              <a:t>, and </a:t>
            </a:r>
            <a:r>
              <a:rPr lang="en-US" dirty="0"/>
              <a:t>the analytical values, </a:t>
            </a:r>
            <a:r>
              <a:rPr lang="en-US" i="1" dirty="0" err="1"/>
              <a:t>mx</a:t>
            </a:r>
            <a:r>
              <a:rPr lang="en-US" i="1" baseline="-25000" dirty="0" err="1"/>
              <a:t>i</a:t>
            </a:r>
            <a:r>
              <a:rPr lang="en-US" dirty="0" err="1"/>
              <a:t>+</a:t>
            </a:r>
            <a:r>
              <a:rPr lang="en-US" i="1" dirty="0" err="1"/>
              <a:t>b</a:t>
            </a:r>
            <a:r>
              <a:rPr lang="en-US" dirty="0"/>
              <a:t>, and not some other function of the differences?</a:t>
            </a:r>
          </a:p>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62" t="71429" r="48909" b="20634"/>
          <a:stretch/>
        </p:blipFill>
        <p:spPr bwMode="auto">
          <a:xfrm>
            <a:off x="2051720" y="2986133"/>
            <a:ext cx="3803735" cy="107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747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97" t="23731" r="14662" b="31703"/>
          <a:stretch/>
        </p:blipFill>
        <p:spPr bwMode="auto">
          <a:xfrm>
            <a:off x="251520" y="1556792"/>
            <a:ext cx="8267854" cy="330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55" t="47159" r="19074" b="29044"/>
          <a:stretch/>
        </p:blipFill>
        <p:spPr bwMode="auto">
          <a:xfrm>
            <a:off x="178505" y="4869160"/>
            <a:ext cx="7633855" cy="174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3723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a:t>
            </a:r>
            <a:r>
              <a:rPr lang="en-US" dirty="0" smtClean="0"/>
              <a:t>justification is </a:t>
            </a:r>
            <a:r>
              <a:rPr lang="en-US" dirty="0"/>
              <a:t>based on the assumption that if we did many simulations or measurements, </a:t>
            </a:r>
            <a:endParaRPr lang="en-US" dirty="0" smtClean="0"/>
          </a:p>
          <a:p>
            <a:pPr lvl="1"/>
            <a:r>
              <a:rPr lang="en-US" dirty="0" smtClean="0"/>
              <a:t> </a:t>
            </a:r>
            <a:r>
              <a:rPr lang="en-US" dirty="0"/>
              <a:t>the values </a:t>
            </a:r>
            <a:r>
              <a:rPr lang="en-US" dirty="0" smtClean="0"/>
              <a:t>of </a:t>
            </a:r>
            <a:r>
              <a:rPr lang="en-US" i="1" dirty="0" smtClean="0"/>
              <a:t>d</a:t>
            </a:r>
            <a:r>
              <a:rPr lang="en-US" i="1" baseline="-25000" dirty="0" smtClean="0"/>
              <a:t>i</a:t>
            </a:r>
            <a:r>
              <a:rPr lang="en-US" i="1" dirty="0" smtClean="0"/>
              <a:t> </a:t>
            </a:r>
            <a:r>
              <a:rPr lang="en-US" dirty="0"/>
              <a:t>would be distributed according to the Gaussian </a:t>
            </a:r>
            <a:r>
              <a:rPr lang="en-US" dirty="0" smtClean="0"/>
              <a:t>distribution. </a:t>
            </a:r>
          </a:p>
          <a:p>
            <a:r>
              <a:rPr lang="en-US" dirty="0" smtClean="0"/>
              <a:t>Based</a:t>
            </a:r>
            <a:r>
              <a:rPr lang="en-US" dirty="0"/>
              <a:t> </a:t>
            </a:r>
            <a:r>
              <a:rPr lang="en-US" dirty="0" smtClean="0"/>
              <a:t>on </a:t>
            </a:r>
            <a:r>
              <a:rPr lang="en-US" dirty="0"/>
              <a:t>this assumption, it can be shown that the values of </a:t>
            </a:r>
            <a:r>
              <a:rPr lang="en-US" i="1" dirty="0"/>
              <a:t>m </a:t>
            </a:r>
            <a:r>
              <a:rPr lang="en-US" dirty="0"/>
              <a:t>and </a:t>
            </a:r>
            <a:r>
              <a:rPr lang="en-US" i="1" dirty="0"/>
              <a:t>b </a:t>
            </a:r>
            <a:r>
              <a:rPr lang="en-US" dirty="0"/>
              <a:t>that minimize </a:t>
            </a:r>
            <a:r>
              <a:rPr lang="en-US" i="1" dirty="0"/>
              <a:t>χ </a:t>
            </a:r>
            <a:r>
              <a:rPr lang="en-US" dirty="0" smtClean="0"/>
              <a:t>yield </a:t>
            </a:r>
            <a:r>
              <a:rPr lang="en-US" dirty="0"/>
              <a:t>a set </a:t>
            </a:r>
            <a:r>
              <a:rPr lang="en-US" dirty="0" smtClean="0"/>
              <a:t>of values </a:t>
            </a:r>
            <a:r>
              <a:rPr lang="en-US" dirty="0"/>
              <a:t>of </a:t>
            </a:r>
            <a:r>
              <a:rPr lang="en-US" i="1" dirty="0"/>
              <a:t>mx</a:t>
            </a:r>
            <a:r>
              <a:rPr lang="en-US" i="1" baseline="-25000" dirty="0"/>
              <a:t>i</a:t>
            </a:r>
            <a:r>
              <a:rPr lang="en-US" i="1" dirty="0"/>
              <a:t> </a:t>
            </a:r>
            <a:r>
              <a:rPr lang="en-US" dirty="0"/>
              <a:t>+</a:t>
            </a:r>
            <a:r>
              <a:rPr lang="en-US" i="1" dirty="0"/>
              <a:t>b </a:t>
            </a:r>
            <a:r>
              <a:rPr lang="en-US" dirty="0" smtClean="0"/>
              <a:t>that </a:t>
            </a:r>
            <a:r>
              <a:rPr lang="en-US" dirty="0"/>
              <a:t>are the </a:t>
            </a:r>
            <a:r>
              <a:rPr lang="en-US" i="1" dirty="0"/>
              <a:t>most probable </a:t>
            </a:r>
            <a:r>
              <a:rPr lang="en-US" dirty="0"/>
              <a:t>set of measurements that we would find based on </a:t>
            </a:r>
            <a:r>
              <a:rPr lang="en-US" dirty="0" smtClean="0"/>
              <a:t>the available </a:t>
            </a:r>
            <a:r>
              <a:rPr lang="en-US" dirty="0"/>
              <a:t>information. </a:t>
            </a:r>
            <a:endParaRPr lang="en-US" dirty="0" smtClean="0"/>
          </a:p>
          <a:p>
            <a:r>
              <a:rPr lang="en-US" altLang="zh-CN" dirty="0" smtClean="0"/>
              <a:t>How to minimize </a:t>
            </a:r>
            <a:r>
              <a:rPr lang="en-US" altLang="zh-CN" i="1" dirty="0"/>
              <a:t>χ </a:t>
            </a:r>
            <a:r>
              <a:rPr lang="en-US" altLang="zh-CN" i="1" dirty="0" smtClean="0"/>
              <a:t>?</a:t>
            </a:r>
            <a:endParaRPr lang="en-US" dirty="0" smtClean="0"/>
          </a:p>
        </p:txBody>
      </p:sp>
    </p:spTree>
    <p:extLst>
      <p:ext uri="{BB962C8B-B14F-4D97-AF65-F5344CB8AC3E}">
        <p14:creationId xmlns:p14="http://schemas.microsoft.com/office/powerpoint/2010/main" val="13910523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To minimize </a:t>
            </a:r>
            <a:r>
              <a:rPr lang="en-US" i="1" dirty="0"/>
              <a:t>χ</a:t>
            </a:r>
            <a:r>
              <a:rPr lang="en-US" dirty="0"/>
              <a:t>, we take the partial derivative </a:t>
            </a:r>
            <a:r>
              <a:rPr lang="en-US" dirty="0" smtClean="0"/>
              <a:t>with </a:t>
            </a:r>
            <a:r>
              <a:rPr lang="en-US" dirty="0"/>
              <a:t>respect to </a:t>
            </a:r>
            <a:r>
              <a:rPr lang="en-US" i="1" dirty="0"/>
              <a:t>b </a:t>
            </a:r>
            <a:r>
              <a:rPr lang="en-US" dirty="0"/>
              <a:t>and </a:t>
            </a:r>
            <a:r>
              <a:rPr lang="en-US" i="1" dirty="0"/>
              <a:t>m</a:t>
            </a:r>
            <a:r>
              <a:rPr lang="en-US" dirty="0" smtClean="0"/>
              <a:t>:</a:t>
            </a:r>
          </a:p>
          <a:p>
            <a:pPr lvl="1"/>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0" t="25595" r="47682" b="60913"/>
          <a:stretch/>
        </p:blipFill>
        <p:spPr bwMode="auto">
          <a:xfrm>
            <a:off x="1619672" y="3212976"/>
            <a:ext cx="3894202" cy="147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2923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Then we obtain two equations:</a:t>
            </a:r>
          </a:p>
          <a:p>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58" t="43254" r="48351" b="41865"/>
          <a:stretch/>
        </p:blipFill>
        <p:spPr bwMode="auto">
          <a:xfrm>
            <a:off x="1470401" y="2564904"/>
            <a:ext cx="5460482" cy="264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7767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It is convenient to define the quantities</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58" t="61905" r="48909" b="19047"/>
          <a:stretch/>
        </p:blipFill>
        <p:spPr bwMode="auto">
          <a:xfrm>
            <a:off x="1909838" y="2943842"/>
            <a:ext cx="4894410" cy="313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6601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Rewrite the equation set as:</a:t>
            </a:r>
            <a:endParaRPr lang="en-US" dirty="0"/>
          </a:p>
          <a:p>
            <a:pPr lvl="1"/>
            <a:r>
              <a:rPr lang="en-US" i="1" dirty="0"/>
              <a:t>m⟨x</a:t>
            </a:r>
            <a:r>
              <a:rPr lang="en-US" baseline="30000" dirty="0"/>
              <a:t>2</a:t>
            </a:r>
            <a:r>
              <a:rPr lang="en-US" i="1" dirty="0"/>
              <a:t>⟩ </a:t>
            </a:r>
            <a:r>
              <a:rPr lang="en-US" dirty="0"/>
              <a:t>+ </a:t>
            </a:r>
            <a:r>
              <a:rPr lang="en-US" i="1" dirty="0" err="1"/>
              <a:t>b⟨x</a:t>
            </a:r>
            <a:r>
              <a:rPr lang="en-US" i="1" dirty="0"/>
              <a:t>⟩ </a:t>
            </a:r>
            <a:r>
              <a:rPr lang="en-US" dirty="0"/>
              <a:t>= </a:t>
            </a:r>
            <a:r>
              <a:rPr lang="en-US" i="1" dirty="0"/>
              <a:t>⟨</a:t>
            </a:r>
            <a:r>
              <a:rPr lang="en-US" i="1" dirty="0" err="1"/>
              <a:t>xy</a:t>
            </a:r>
            <a:r>
              <a:rPr lang="en-US" i="1" dirty="0"/>
              <a:t>⟩, </a:t>
            </a:r>
            <a:r>
              <a:rPr lang="en-US" i="1" dirty="0" err="1" smtClean="0"/>
              <a:t>m⟨x</a:t>
            </a:r>
            <a:r>
              <a:rPr lang="en-US" i="1" dirty="0"/>
              <a:t>⟩ </a:t>
            </a:r>
            <a:r>
              <a:rPr lang="en-US" dirty="0"/>
              <a:t>+ </a:t>
            </a:r>
            <a:r>
              <a:rPr lang="en-US" i="1" dirty="0"/>
              <a:t>b </a:t>
            </a:r>
            <a:r>
              <a:rPr lang="en-US" dirty="0"/>
              <a:t>= </a:t>
            </a:r>
            <a:r>
              <a:rPr lang="en-US" i="1" dirty="0"/>
              <a:t>⟨y</a:t>
            </a:r>
            <a:r>
              <a:rPr lang="en-US" i="1" dirty="0" smtClean="0"/>
              <a:t>⟩.</a:t>
            </a:r>
            <a:endParaRPr lang="en-US" i="1" dirty="0"/>
          </a:p>
          <a:p>
            <a:r>
              <a:rPr lang="en-US" i="1" dirty="0" smtClean="0"/>
              <a:t>The solution is:</a:t>
            </a:r>
          </a:p>
          <a:p>
            <a:endParaRPr lang="en-US" i="1" dirty="0"/>
          </a:p>
          <a:p>
            <a:endParaRPr lang="en-US" i="1" dirty="0" smtClean="0"/>
          </a:p>
          <a:p>
            <a:endParaRPr lang="en-US" i="1" dirty="0"/>
          </a:p>
          <a:p>
            <a:r>
              <a:rPr lang="en-US" i="1" dirty="0" smtClean="0"/>
              <a:t>Where:</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89" t="66468" r="51475" b="16766"/>
          <a:stretch/>
        </p:blipFill>
        <p:spPr bwMode="auto">
          <a:xfrm>
            <a:off x="2123728" y="3501008"/>
            <a:ext cx="3757938" cy="296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546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slope </a:t>
            </a:r>
            <a:r>
              <a:rPr lang="en-US" i="1" dirty="0"/>
              <a:t>m </a:t>
            </a:r>
            <a:r>
              <a:rPr lang="en-US" dirty="0"/>
              <a:t>and the intercept </a:t>
            </a:r>
            <a:r>
              <a:rPr lang="en-US" i="1" dirty="0"/>
              <a:t>b </a:t>
            </a:r>
            <a:r>
              <a:rPr lang="en-US" dirty="0"/>
              <a:t>of the best straight line through the </a:t>
            </a:r>
            <a:r>
              <a:rPr lang="en-US" i="1" dirty="0" smtClean="0"/>
              <a:t>n </a:t>
            </a:r>
            <a:r>
              <a:rPr lang="en-US" dirty="0" smtClean="0"/>
              <a:t>data </a:t>
            </a:r>
            <a:r>
              <a:rPr lang="en-US" dirty="0"/>
              <a:t>points</a:t>
            </a:r>
            <a:r>
              <a:rPr lang="en-US" dirty="0" smtClean="0"/>
              <a:t>.</a:t>
            </a:r>
          </a:p>
          <a:p>
            <a:r>
              <a:rPr lang="en-US" dirty="0" smtClean="0"/>
              <a:t>Example: consider </a:t>
            </a:r>
            <a:r>
              <a:rPr lang="en-US" dirty="0"/>
              <a:t>the data shown in Table </a:t>
            </a:r>
            <a:r>
              <a:rPr lang="en-US" dirty="0" smtClean="0"/>
              <a:t>on next page  </a:t>
            </a:r>
            <a:r>
              <a:rPr lang="en-US" dirty="0"/>
              <a:t>for a one-dimensional random walk. </a:t>
            </a:r>
            <a:endParaRPr lang="en-US" dirty="0" smtClean="0"/>
          </a:p>
          <a:p>
            <a:r>
              <a:rPr lang="en-US" dirty="0" smtClean="0"/>
              <a:t>To</a:t>
            </a:r>
            <a:r>
              <a:rPr lang="en-US" dirty="0"/>
              <a:t> </a:t>
            </a:r>
            <a:r>
              <a:rPr lang="en-US" dirty="0" smtClean="0"/>
              <a:t>make </a:t>
            </a:r>
            <a:r>
              <a:rPr lang="en-US" dirty="0"/>
              <a:t>the example more interesting, suppose that the walker takes steps of length 1 or 2 with </a:t>
            </a:r>
            <a:r>
              <a:rPr lang="en-US" dirty="0" smtClean="0"/>
              <a:t>equal </a:t>
            </a:r>
            <a:r>
              <a:rPr lang="en-US" dirty="0"/>
              <a:t>probability. The direction of the step is random and </a:t>
            </a:r>
            <a:r>
              <a:rPr lang="en-US" i="1" dirty="0"/>
              <a:t>p </a:t>
            </a:r>
            <a:r>
              <a:rPr lang="en-US" dirty="0"/>
              <a:t>= 1</a:t>
            </a:r>
            <a:r>
              <a:rPr lang="en-US" i="1" dirty="0"/>
              <a:t>/</a:t>
            </a:r>
            <a:r>
              <a:rPr lang="en-US" dirty="0"/>
              <a:t>2.</a:t>
            </a:r>
          </a:p>
        </p:txBody>
      </p:sp>
    </p:spTree>
    <p:extLst>
      <p:ext uri="{BB962C8B-B14F-4D97-AF65-F5344CB8AC3E}">
        <p14:creationId xmlns:p14="http://schemas.microsoft.com/office/powerpoint/2010/main" val="25327158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88640"/>
            <a:ext cx="8229600" cy="5937523"/>
          </a:xfrm>
        </p:spPr>
        <p:txBody>
          <a:bodyPr>
            <a:normAutofit fontScale="85000" lnSpcReduction="20000"/>
          </a:bodyPr>
          <a:lstStyle/>
          <a:p>
            <a:r>
              <a:rPr lang="en-US" i="1" dirty="0"/>
              <a:t>N </a:t>
            </a:r>
            <a:r>
              <a:rPr lang="el-GR" dirty="0"/>
              <a:t>Δ</a:t>
            </a:r>
            <a:r>
              <a:rPr lang="en-US" i="1" dirty="0"/>
              <a:t>x</a:t>
            </a:r>
            <a:r>
              <a:rPr lang="en-US" dirty="0"/>
              <a:t>2</a:t>
            </a:r>
          </a:p>
          <a:p>
            <a:r>
              <a:rPr lang="en-US" dirty="0"/>
              <a:t>8 19.43</a:t>
            </a:r>
          </a:p>
          <a:p>
            <a:r>
              <a:rPr lang="en-US" dirty="0"/>
              <a:t>16 37.65</a:t>
            </a:r>
          </a:p>
          <a:p>
            <a:r>
              <a:rPr lang="en-US" dirty="0"/>
              <a:t>32 76.98</a:t>
            </a:r>
          </a:p>
          <a:p>
            <a:r>
              <a:rPr lang="en-US" dirty="0"/>
              <a:t>64 </a:t>
            </a:r>
            <a:r>
              <a:rPr lang="en-US" dirty="0" smtClean="0"/>
              <a:t>160.38</a:t>
            </a:r>
          </a:p>
          <a:p>
            <a:endParaRPr lang="en-US" dirty="0" smtClean="0"/>
          </a:p>
          <a:p>
            <a:r>
              <a:rPr lang="en-US" dirty="0" smtClean="0"/>
              <a:t>assume that the </a:t>
            </a:r>
            <a:r>
              <a:rPr lang="en-US" dirty="0"/>
              <a:t>mean square displacement Δ</a:t>
            </a:r>
            <a:r>
              <a:rPr lang="en-US" i="1" dirty="0"/>
              <a:t>x</a:t>
            </a:r>
            <a:r>
              <a:rPr lang="en-US" baseline="30000" dirty="0"/>
              <a:t>2</a:t>
            </a:r>
            <a:r>
              <a:rPr lang="en-US" dirty="0"/>
              <a:t> obeys the general </a:t>
            </a:r>
            <a:r>
              <a:rPr lang="en-US" dirty="0" smtClean="0"/>
              <a:t>relation </a:t>
            </a:r>
            <a:r>
              <a:rPr lang="el-GR" dirty="0" smtClean="0"/>
              <a:t>Δ</a:t>
            </a:r>
            <a:r>
              <a:rPr lang="en-US" i="1" dirty="0"/>
              <a:t>x</a:t>
            </a:r>
            <a:r>
              <a:rPr lang="en-US" baseline="30000" dirty="0"/>
              <a:t>2</a:t>
            </a:r>
            <a:r>
              <a:rPr lang="en-US" dirty="0"/>
              <a:t> = </a:t>
            </a:r>
            <a:r>
              <a:rPr lang="en-US" i="1" dirty="0" smtClean="0"/>
              <a:t>aN</a:t>
            </a:r>
            <a:r>
              <a:rPr lang="en-US" baseline="30000" dirty="0" smtClean="0"/>
              <a:t>2</a:t>
            </a:r>
            <a:r>
              <a:rPr lang="el-GR" baseline="30000" dirty="0" smtClean="0"/>
              <a:t>γ</a:t>
            </a:r>
            <a:r>
              <a:rPr lang="en-US" i="1" dirty="0" smtClean="0"/>
              <a:t>, </a:t>
            </a:r>
            <a:endParaRPr lang="en-US" dirty="0"/>
          </a:p>
          <a:p>
            <a:pPr lvl="1"/>
            <a:r>
              <a:rPr lang="en-US" dirty="0"/>
              <a:t>with an unknown exponent </a:t>
            </a:r>
            <a:r>
              <a:rPr lang="el-GR" i="1" dirty="0"/>
              <a:t>γ</a:t>
            </a:r>
            <a:r>
              <a:rPr lang="en-US" i="1" dirty="0" smtClean="0"/>
              <a:t> </a:t>
            </a:r>
            <a:r>
              <a:rPr lang="en-US" dirty="0"/>
              <a:t>and </a:t>
            </a:r>
            <a:r>
              <a:rPr lang="en-US" i="1" dirty="0"/>
              <a:t>a </a:t>
            </a:r>
            <a:r>
              <a:rPr lang="en-US" dirty="0"/>
              <a:t>is a constant. </a:t>
            </a:r>
            <a:endParaRPr lang="en-US" dirty="0" smtClean="0"/>
          </a:p>
          <a:p>
            <a:pPr lvl="1"/>
            <a:r>
              <a:rPr lang="en-US" dirty="0" smtClean="0"/>
              <a:t>Note </a:t>
            </a:r>
            <a:r>
              <a:rPr lang="en-US" dirty="0"/>
              <a:t>that the fitting problem </a:t>
            </a:r>
            <a:r>
              <a:rPr lang="en-US" dirty="0" smtClean="0"/>
              <a:t>is</a:t>
            </a:r>
            <a:r>
              <a:rPr lang="en-US" dirty="0"/>
              <a:t> </a:t>
            </a:r>
            <a:r>
              <a:rPr lang="en-US" dirty="0" smtClean="0"/>
              <a:t>nonlinear</a:t>
            </a:r>
            <a:r>
              <a:rPr lang="en-US" dirty="0"/>
              <a:t>, that is, </a:t>
            </a:r>
            <a:endParaRPr lang="en-US" dirty="0" smtClean="0"/>
          </a:p>
          <a:p>
            <a:r>
              <a:rPr lang="en-US" dirty="0" smtClean="0"/>
              <a:t>Often </a:t>
            </a:r>
            <a:r>
              <a:rPr lang="en-US" dirty="0"/>
              <a:t>a problem that looks </a:t>
            </a:r>
            <a:r>
              <a:rPr lang="en-US" dirty="0" smtClean="0"/>
              <a:t>nonlinear can </a:t>
            </a:r>
            <a:r>
              <a:rPr lang="en-US" dirty="0"/>
              <a:t>be turned into a linear problem by a change of variables. </a:t>
            </a:r>
            <a:endParaRPr lang="en-US" dirty="0" smtClean="0"/>
          </a:p>
          <a:p>
            <a:r>
              <a:rPr lang="en-US" dirty="0" smtClean="0"/>
              <a:t>In </a:t>
            </a:r>
            <a:r>
              <a:rPr lang="en-US" dirty="0"/>
              <a:t>this case we convert the </a:t>
            </a:r>
            <a:r>
              <a:rPr lang="en-US" dirty="0" smtClean="0"/>
              <a:t>nonlinear relation to </a:t>
            </a:r>
            <a:r>
              <a:rPr lang="en-US" dirty="0"/>
              <a:t>a linear relation by taking the logarithm of both sides:</a:t>
            </a:r>
          </a:p>
          <a:p>
            <a:pPr lvl="1"/>
            <a:r>
              <a:rPr lang="en-US" dirty="0"/>
              <a:t>ln(</a:t>
            </a:r>
            <a:r>
              <a:rPr lang="el-GR" dirty="0"/>
              <a:t>Δ</a:t>
            </a:r>
            <a:r>
              <a:rPr lang="en-US" i="1" dirty="0"/>
              <a:t>x</a:t>
            </a:r>
            <a:r>
              <a:rPr lang="en-US" baseline="30000" dirty="0"/>
              <a:t>2</a:t>
            </a:r>
            <a:r>
              <a:rPr lang="en-US" dirty="0"/>
              <a:t>) = ln </a:t>
            </a:r>
            <a:r>
              <a:rPr lang="en-US" i="1" dirty="0"/>
              <a:t>a </a:t>
            </a:r>
            <a:r>
              <a:rPr lang="en-US" dirty="0"/>
              <a:t>+ </a:t>
            </a:r>
            <a:r>
              <a:rPr lang="en-US" dirty="0" smtClean="0"/>
              <a:t>2</a:t>
            </a:r>
            <a:r>
              <a:rPr lang="el-GR" i="1" dirty="0"/>
              <a:t>γ </a:t>
            </a:r>
            <a:r>
              <a:rPr lang="en-US" dirty="0" err="1"/>
              <a:t>ln</a:t>
            </a:r>
            <a:r>
              <a:rPr lang="en-US" i="1" dirty="0" err="1"/>
              <a:t>N</a:t>
            </a:r>
            <a:r>
              <a:rPr lang="en-US" i="1" dirty="0"/>
              <a:t>.</a:t>
            </a:r>
            <a:endParaRPr lang="en-US" dirty="0"/>
          </a:p>
        </p:txBody>
      </p:sp>
    </p:spTree>
    <p:extLst>
      <p:ext uri="{BB962C8B-B14F-4D97-AF65-F5344CB8AC3E}">
        <p14:creationId xmlns:p14="http://schemas.microsoft.com/office/powerpoint/2010/main" val="40811736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i="1" dirty="0"/>
              <a:t>m </a:t>
            </a:r>
            <a:r>
              <a:rPr lang="en-US" dirty="0"/>
              <a:t>= 1</a:t>
            </a:r>
            <a:r>
              <a:rPr lang="en-US" i="1" dirty="0"/>
              <a:t>.</a:t>
            </a:r>
            <a:r>
              <a:rPr lang="en-US" dirty="0"/>
              <a:t>02 and </a:t>
            </a:r>
            <a:r>
              <a:rPr lang="en-US" i="1" dirty="0"/>
              <a:t>b </a:t>
            </a:r>
            <a:r>
              <a:rPr lang="en-US" dirty="0"/>
              <a:t>= 0</a:t>
            </a:r>
            <a:r>
              <a:rPr lang="en-US" i="1" dirty="0"/>
              <a:t>.</a:t>
            </a:r>
            <a:r>
              <a:rPr lang="en-US" dirty="0"/>
              <a:t>83. </a:t>
            </a:r>
            <a:endParaRPr lang="en-US" dirty="0" smtClean="0"/>
          </a:p>
          <a:p>
            <a:r>
              <a:rPr lang="en-US" dirty="0" smtClean="0"/>
              <a:t>Hence</a:t>
            </a:r>
            <a:r>
              <a:rPr lang="en-US" dirty="0"/>
              <a:t>, we conclude from </a:t>
            </a:r>
            <a:r>
              <a:rPr lang="en-US" dirty="0" smtClean="0"/>
              <a:t>our limited </a:t>
            </a:r>
            <a:r>
              <a:rPr lang="en-US" dirty="0"/>
              <a:t>data and the relation </a:t>
            </a:r>
            <a:r>
              <a:rPr lang="en-US" dirty="0" smtClean="0"/>
              <a:t>2</a:t>
            </a:r>
            <a:r>
              <a:rPr lang="el-GR" altLang="zh-CN" i="1" dirty="0"/>
              <a:t> γ </a:t>
            </a:r>
            <a:r>
              <a:rPr lang="el-GR" altLang="zh-CN" i="1" dirty="0" smtClean="0"/>
              <a:t>γ</a:t>
            </a:r>
            <a:r>
              <a:rPr lang="en-US" i="1" dirty="0" smtClean="0"/>
              <a:t> </a:t>
            </a:r>
            <a:r>
              <a:rPr lang="en-US" dirty="0"/>
              <a:t>= </a:t>
            </a:r>
            <a:r>
              <a:rPr lang="en-US" i="1" dirty="0"/>
              <a:t>m </a:t>
            </a:r>
            <a:r>
              <a:rPr lang="en-US" dirty="0"/>
              <a:t>that </a:t>
            </a:r>
            <a:r>
              <a:rPr lang="en-US" i="1" dirty="0"/>
              <a:t>ν ≈ </a:t>
            </a:r>
            <a:r>
              <a:rPr lang="en-US" dirty="0"/>
              <a:t>0</a:t>
            </a:r>
            <a:r>
              <a:rPr lang="en-US" i="1" dirty="0"/>
              <a:t>.</a:t>
            </a:r>
            <a:r>
              <a:rPr lang="en-US" dirty="0"/>
              <a:t>51, which is consistent with the expected </a:t>
            </a:r>
            <a:r>
              <a:rPr lang="en-US" dirty="0" smtClean="0"/>
              <a:t>result </a:t>
            </a:r>
            <a:r>
              <a:rPr lang="el-GR" altLang="zh-CN" i="1" dirty="0"/>
              <a:t>γ</a:t>
            </a:r>
            <a:r>
              <a:rPr lang="el-GR" i="1" dirty="0" smtClean="0"/>
              <a:t> </a:t>
            </a:r>
            <a:r>
              <a:rPr lang="el-GR" dirty="0"/>
              <a:t>= 1</a:t>
            </a:r>
            <a:r>
              <a:rPr lang="el-GR" i="1" dirty="0"/>
              <a:t>/</a:t>
            </a:r>
            <a:r>
              <a:rPr lang="el-GR" dirty="0"/>
              <a:t>2.</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21032" r="39316" b="35714"/>
          <a:stretch/>
        </p:blipFill>
        <p:spPr bwMode="auto">
          <a:xfrm>
            <a:off x="1043608" y="3682436"/>
            <a:ext cx="4891315" cy="316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260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 class is a blueprint for creating objects, not an object itself</a:t>
            </a:r>
            <a:r>
              <a:rPr lang="en-US" dirty="0" smtClean="0"/>
              <a:t>.</a:t>
            </a:r>
          </a:p>
          <a:p>
            <a:r>
              <a:rPr lang="en-US" dirty="0" smtClean="0"/>
              <a:t>The above class can’t be used in isolation because it’s not instantiated (object is created) yet!</a:t>
            </a:r>
          </a:p>
          <a:p>
            <a:r>
              <a:rPr lang="en-US" dirty="0" smtClean="0"/>
              <a:t>We can write another class with a main method to instantiate it. </a:t>
            </a:r>
            <a:endParaRPr lang="en-US" dirty="0"/>
          </a:p>
        </p:txBody>
      </p:sp>
    </p:spTree>
    <p:extLst>
      <p:ext uri="{BB962C8B-B14F-4D97-AF65-F5344CB8AC3E}">
        <p14:creationId xmlns:p14="http://schemas.microsoft.com/office/powerpoint/2010/main" val="69740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3" t="15909" r="5550" b="17046"/>
          <a:stretch/>
        </p:blipFill>
        <p:spPr bwMode="auto">
          <a:xfrm>
            <a:off x="-180528" y="1412776"/>
            <a:ext cx="9462654" cy="49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21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err="1" smtClean="0"/>
              <a:t>FallingBall</a:t>
            </a:r>
            <a:r>
              <a:rPr lang="en-US" altLang="zh-CN" dirty="0" smtClean="0"/>
              <a:t> ball = new </a:t>
            </a:r>
            <a:r>
              <a:rPr lang="en-US" altLang="zh-CN" dirty="0" err="1" smtClean="0"/>
              <a:t>FallingBall</a:t>
            </a:r>
            <a:r>
              <a:rPr lang="en-US" altLang="zh-CN" dirty="0" smtClean="0"/>
              <a:t> ();</a:t>
            </a:r>
            <a:endParaRPr lang="en-US" dirty="0" smtClean="0"/>
          </a:p>
          <a:p>
            <a:r>
              <a:rPr lang="en-US" dirty="0" smtClean="0"/>
              <a:t>The declaration </a:t>
            </a:r>
            <a:r>
              <a:rPr lang="en-US" dirty="0"/>
              <a:t>statement tells the compiler that the variable ball is of type </a:t>
            </a:r>
            <a:r>
              <a:rPr lang="en-US" dirty="0" err="1"/>
              <a:t>FallingBall</a:t>
            </a:r>
            <a:r>
              <a:rPr lang="en-US" dirty="0"/>
              <a:t>. </a:t>
            </a:r>
            <a:endParaRPr lang="en-US" dirty="0" smtClean="0"/>
          </a:p>
          <a:p>
            <a:r>
              <a:rPr lang="en-US" dirty="0" smtClean="0"/>
              <a:t>It is analogous </a:t>
            </a:r>
            <a:r>
              <a:rPr lang="en-US" dirty="0"/>
              <a:t>to the statement </a:t>
            </a:r>
            <a:r>
              <a:rPr lang="en-US" dirty="0" err="1"/>
              <a:t>int</a:t>
            </a:r>
            <a:r>
              <a:rPr lang="en-US" dirty="0"/>
              <a:t> x for an integer variable. </a:t>
            </a:r>
            <a:endParaRPr lang="en-US" dirty="0" smtClean="0"/>
          </a:p>
          <a:p>
            <a:r>
              <a:rPr lang="en-US" dirty="0" smtClean="0"/>
              <a:t>The </a:t>
            </a:r>
            <a:r>
              <a:rPr lang="en-US" dirty="0"/>
              <a:t>new operator allocates memory </a:t>
            </a:r>
            <a:r>
              <a:rPr lang="en-US" dirty="0" smtClean="0"/>
              <a:t>for this </a:t>
            </a:r>
            <a:r>
              <a:rPr lang="en-US" dirty="0"/>
              <a:t>object, initializes all the instance variables, and invokes the constructor.</a:t>
            </a:r>
          </a:p>
        </p:txBody>
      </p:sp>
    </p:spTree>
    <p:extLst>
      <p:ext uri="{BB962C8B-B14F-4D97-AF65-F5344CB8AC3E}">
        <p14:creationId xmlns:p14="http://schemas.microsoft.com/office/powerpoint/2010/main" val="23406958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9484</TotalTime>
  <Words>3599</Words>
  <Application>Microsoft Office PowerPoint</Application>
  <PresentationFormat>On-screen Show (4:3)</PresentationFormat>
  <Paragraphs>281</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宋体</vt:lpstr>
      <vt:lpstr>Arial</vt:lpstr>
      <vt:lpstr>Calibri</vt:lpstr>
      <vt:lpstr>Office 主题​​</vt:lpstr>
      <vt:lpstr>Introduction to Computer Simulation of Physical Systems (Lecture 2) </vt:lpstr>
      <vt:lpstr>PowerPoint Presentation</vt:lpstr>
      <vt:lpstr>PowerPoint Presentation</vt:lpstr>
      <vt:lpstr>How to write bug free code?</vt:lpstr>
      <vt:lpstr>Very brief introduction of classes and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Processes</vt:lpstr>
      <vt:lpstr>Order to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when you run the simulation</vt:lpstr>
      <vt:lpstr>Random Walks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practice</vt:lpstr>
      <vt:lpstr>PowerPoint Presentation</vt:lpstr>
      <vt:lpstr>PowerPoint Presentation</vt:lpstr>
      <vt:lpstr>Method of Least Squares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162</cp:revision>
  <dcterms:created xsi:type="dcterms:W3CDTF">2014-01-05T10:31:17Z</dcterms:created>
  <dcterms:modified xsi:type="dcterms:W3CDTF">2023-01-16T07:10:32Z</dcterms:modified>
</cp:coreProperties>
</file>